
<file path=[Content_Types].xml><?xml version="1.0" encoding="utf-8"?>
<Types xmlns="http://schemas.openxmlformats.org/package/2006/content-types">
  <Default Extension="bin" ContentType="application/vnd.ms-office.activeX"/>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activeX/activeX1.xml" ContentType="application/vnd.ms-office.activeX+xml"/>
  <Override PartName="/ppt/activeX/activeX2.xml" ContentType="application/vnd.ms-office.activeX+xml"/>
  <Override PartName="/ppt/theme/themeOverride29.xml" ContentType="application/vnd.openxmlformats-officedocument.themeOverride+xml"/>
  <Override PartName="/ppt/activeX/activeX3.xml" ContentType="application/vnd.ms-office.activeX+xml"/>
  <Override PartName="/ppt/activeX/activeX4.xml" ContentType="application/vnd.ms-office.activeX+xml"/>
  <Override PartName="/ppt/theme/themeOverride30.xml" ContentType="application/vnd.openxmlformats-officedocument.themeOverride+xml"/>
  <Override PartName="/ppt/activeX/activeX5.xml" ContentType="application/vnd.ms-office.activeX+xml"/>
  <Override PartName="/ppt/activeX/activeX6.xml" ContentType="application/vnd.ms-office.activeX+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theme/themeOverride45.xml" ContentType="application/vnd.openxmlformats-officedocument.themeOverride+xml"/>
  <Override PartName="/ppt/theme/themeOverride46.xml" ContentType="application/vnd.openxmlformats-officedocument.themeOverride+xml"/>
  <Override PartName="/ppt/theme/themeOverride47.xml" ContentType="application/vnd.openxmlformats-officedocument.themeOverride+xml"/>
  <Override PartName="/ppt/theme/themeOverride48.xml" ContentType="application/vnd.openxmlformats-officedocument.themeOverride+xml"/>
  <Override PartName="/ppt/theme/themeOverride49.xml" ContentType="application/vnd.openxmlformats-officedocument.themeOverride+xml"/>
  <Override PartName="/ppt/theme/themeOverride50.xml" ContentType="application/vnd.openxmlformats-officedocument.themeOverride+xml"/>
  <Override PartName="/ppt/theme/themeOverride51.xml" ContentType="application/vnd.openxmlformats-officedocument.themeOverride+xml"/>
  <Override PartName="/ppt/theme/themeOverride52.xml" ContentType="application/vnd.openxmlformats-officedocument.themeOverride+xml"/>
  <Override PartName="/ppt/theme/themeOverride53.xml" ContentType="application/vnd.openxmlformats-officedocument.themeOverride+xml"/>
  <Override PartName="/ppt/theme/themeOverride54.xml" ContentType="application/vnd.openxmlformats-officedocument.themeOverride+xml"/>
  <Override PartName="/ppt/theme/themeOverride55.xml" ContentType="application/vnd.openxmlformats-officedocument.themeOverride+xml"/>
  <Override PartName="/ppt/theme/themeOverride56.xml" ContentType="application/vnd.openxmlformats-officedocument.themeOverride+xml"/>
  <Override PartName="/ppt/theme/themeOverride57.xml" ContentType="application/vnd.openxmlformats-officedocument.themeOverride+xml"/>
  <Override PartName="/ppt/theme/themeOverride58.xml" ContentType="application/vnd.openxmlformats-officedocument.themeOverride+xml"/>
  <Override PartName="/ppt/theme/themeOverride59.xml" ContentType="application/vnd.openxmlformats-officedocument.themeOverride+xml"/>
  <Override PartName="/ppt/theme/themeOverride60.xml" ContentType="application/vnd.openxmlformats-officedocument.themeOverride+xml"/>
  <Override PartName="/ppt/theme/themeOverride61.xml" ContentType="application/vnd.openxmlformats-officedocument.themeOverride+xml"/>
  <Override PartName="/ppt/theme/themeOverride62.xml" ContentType="application/vnd.openxmlformats-officedocument.themeOverride+xml"/>
  <Override PartName="/ppt/theme/themeOverride63.xml" ContentType="application/vnd.openxmlformats-officedocument.themeOverride+xml"/>
  <Override PartName="/ppt/theme/themeOverride64.xml" ContentType="application/vnd.openxmlformats-officedocument.themeOverride+xml"/>
  <Override PartName="/ppt/theme/themeOverride65.xml" ContentType="application/vnd.openxmlformats-officedocument.themeOverride+xml"/>
  <Override PartName="/ppt/theme/themeOverride66.xml" ContentType="application/vnd.openxmlformats-officedocument.themeOverride+xml"/>
  <Override PartName="/ppt/theme/themeOverride67.xml" ContentType="application/vnd.openxmlformats-officedocument.themeOverride+xml"/>
  <Override PartName="/ppt/theme/themeOverride68.xml" ContentType="application/vnd.openxmlformats-officedocument.themeOverride+xml"/>
  <Override PartName="/ppt/theme/themeOverride69.xml" ContentType="application/vnd.openxmlformats-officedocument.themeOverride+xml"/>
  <Override PartName="/ppt/theme/themeOverride70.xml" ContentType="application/vnd.openxmlformats-officedocument.themeOverride+xml"/>
  <Override PartName="/ppt/theme/themeOverride71.xml" ContentType="application/vnd.openxmlformats-officedocument.themeOverride+xml"/>
  <Override PartName="/ppt/theme/themeOverride72.xml" ContentType="application/vnd.openxmlformats-officedocument.themeOverride+xml"/>
  <Override PartName="/ppt/theme/themeOverride73.xml" ContentType="application/vnd.openxmlformats-officedocument.themeOverride+xml"/>
  <Override PartName="/ppt/theme/themeOverride74.xml" ContentType="application/vnd.openxmlformats-officedocument.themeOverride+xml"/>
  <Override PartName="/ppt/theme/themeOverride75.xml" ContentType="application/vnd.openxmlformats-officedocument.themeOverr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6"/>
  </p:notesMasterIdLst>
  <p:sldIdLst>
    <p:sldId id="256" r:id="rId2"/>
    <p:sldId id="257" r:id="rId3"/>
    <p:sldId id="262" r:id="rId4"/>
    <p:sldId id="263" r:id="rId5"/>
    <p:sldId id="266" r:id="rId6"/>
    <p:sldId id="264" r:id="rId7"/>
    <p:sldId id="267" r:id="rId8"/>
    <p:sldId id="268" r:id="rId9"/>
    <p:sldId id="295" r:id="rId10"/>
    <p:sldId id="269" r:id="rId11"/>
    <p:sldId id="265" r:id="rId12"/>
    <p:sldId id="270" r:id="rId13"/>
    <p:sldId id="271" r:id="rId14"/>
    <p:sldId id="272" r:id="rId15"/>
    <p:sldId id="293" r:id="rId16"/>
    <p:sldId id="273" r:id="rId17"/>
    <p:sldId id="280" r:id="rId18"/>
    <p:sldId id="274" r:id="rId19"/>
    <p:sldId id="275" r:id="rId20"/>
    <p:sldId id="285" r:id="rId21"/>
    <p:sldId id="298" r:id="rId22"/>
    <p:sldId id="276" r:id="rId23"/>
    <p:sldId id="277" r:id="rId24"/>
    <p:sldId id="299" r:id="rId25"/>
    <p:sldId id="288" r:id="rId26"/>
    <p:sldId id="278" r:id="rId27"/>
    <p:sldId id="279" r:id="rId28"/>
    <p:sldId id="281" r:id="rId29"/>
    <p:sldId id="282" r:id="rId30"/>
    <p:sldId id="296" r:id="rId31"/>
    <p:sldId id="297" r:id="rId32"/>
    <p:sldId id="358" r:id="rId33"/>
    <p:sldId id="292" r:id="rId34"/>
    <p:sldId id="291" r:id="rId35"/>
    <p:sldId id="294" r:id="rId36"/>
    <p:sldId id="283" r:id="rId37"/>
    <p:sldId id="284" r:id="rId38"/>
    <p:sldId id="287" r:id="rId39"/>
    <p:sldId id="286" r:id="rId40"/>
    <p:sldId id="300" r:id="rId41"/>
    <p:sldId id="258" r:id="rId42"/>
    <p:sldId id="301" r:id="rId43"/>
    <p:sldId id="289" r:id="rId44"/>
    <p:sldId id="290" r:id="rId45"/>
    <p:sldId id="306" r:id="rId46"/>
    <p:sldId id="307" r:id="rId47"/>
    <p:sldId id="308" r:id="rId48"/>
    <p:sldId id="309" r:id="rId49"/>
    <p:sldId id="310" r:id="rId50"/>
    <p:sldId id="311" r:id="rId51"/>
    <p:sldId id="357" r:id="rId52"/>
    <p:sldId id="316" r:id="rId53"/>
    <p:sldId id="312" r:id="rId54"/>
    <p:sldId id="318" r:id="rId55"/>
    <p:sldId id="313" r:id="rId56"/>
    <p:sldId id="314" r:id="rId57"/>
    <p:sldId id="315" r:id="rId58"/>
    <p:sldId id="317" r:id="rId59"/>
    <p:sldId id="319" r:id="rId60"/>
    <p:sldId id="320" r:id="rId61"/>
    <p:sldId id="259" r:id="rId62"/>
    <p:sldId id="302" r:id="rId63"/>
    <p:sldId id="303" r:id="rId64"/>
    <p:sldId id="304" r:id="rId65"/>
    <p:sldId id="321" r:id="rId66"/>
    <p:sldId id="329" r:id="rId67"/>
    <p:sldId id="330" r:id="rId68"/>
    <p:sldId id="356" r:id="rId69"/>
    <p:sldId id="336" r:id="rId70"/>
    <p:sldId id="260" r:id="rId71"/>
    <p:sldId id="305" r:id="rId72"/>
    <p:sldId id="322" r:id="rId73"/>
    <p:sldId id="323" r:id="rId74"/>
    <p:sldId id="324" r:id="rId75"/>
    <p:sldId id="325" r:id="rId76"/>
    <p:sldId id="326" r:id="rId77"/>
    <p:sldId id="328" r:id="rId78"/>
    <p:sldId id="327" r:id="rId79"/>
    <p:sldId id="261" r:id="rId80"/>
    <p:sldId id="344" r:id="rId81"/>
    <p:sldId id="334" r:id="rId82"/>
    <p:sldId id="346" r:id="rId83"/>
    <p:sldId id="338" r:id="rId84"/>
    <p:sldId id="333" r:id="rId85"/>
    <p:sldId id="339" r:id="rId86"/>
    <p:sldId id="335" r:id="rId87"/>
    <p:sldId id="340" r:id="rId88"/>
    <p:sldId id="359" r:id="rId89"/>
    <p:sldId id="360" r:id="rId90"/>
    <p:sldId id="348" r:id="rId91"/>
    <p:sldId id="345" r:id="rId92"/>
    <p:sldId id="331" r:id="rId93"/>
    <p:sldId id="332" r:id="rId94"/>
    <p:sldId id="337" r:id="rId95"/>
    <p:sldId id="341" r:id="rId96"/>
    <p:sldId id="342" r:id="rId97"/>
    <p:sldId id="343" r:id="rId98"/>
    <p:sldId id="352" r:id="rId99"/>
    <p:sldId id="349" r:id="rId100"/>
    <p:sldId id="347" r:id="rId101"/>
    <p:sldId id="350" r:id="rId102"/>
    <p:sldId id="351" r:id="rId103"/>
    <p:sldId id="353" r:id="rId104"/>
    <p:sldId id="354" r:id="rId105"/>
  </p:sldIdLst>
  <p:sldSz cx="9144000" cy="6858000" type="screen4x3"/>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9" autoAdjust="0"/>
    <p:restoredTop sz="94667" autoAdjust="0"/>
  </p:normalViewPr>
  <p:slideViewPr>
    <p:cSldViewPr>
      <p:cViewPr varScale="1">
        <p:scale>
          <a:sx n="97" d="100"/>
          <a:sy n="97" d="100"/>
        </p:scale>
        <p:origin x="1194" y="-3960"/>
      </p:cViewPr>
      <p:guideLst>
        <p:guide orient="horz" pos="2160"/>
        <p:guide pos="2880"/>
      </p:guideLst>
    </p:cSldViewPr>
  </p:slideViewPr>
  <p:outlineViewPr>
    <p:cViewPr>
      <p:scale>
        <a:sx n="33" d="100"/>
        <a:sy n="33" d="100"/>
      </p:scale>
      <p:origin x="30" y="22399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_rels/activeX6.xml.rels><?xml version="1.0" encoding="UTF-8" standalone="yes"?>
<Relationships xmlns="http://schemas.openxmlformats.org/package/2006/relationships"><Relationship Id="rId1" Type="http://schemas.microsoft.com/office/2006/relationships/activeXControlBinary" Target="activeX6.bin"/></Relationships>
</file>

<file path=ppt/activeX/activeX1.xml><?xml version="1.0" encoding="utf-8"?>
<ax:ocx xmlns:ax="http://schemas.microsoft.com/office/2006/activeX" xmlns:r="http://schemas.openxmlformats.org/officeDocument/2006/relationships" ax:classid="{5512D11A-5CC6-11CF-8D67-00AA00BDCE1D}" ax:persistence="persistStream" r:id="rId1"/>
</file>

<file path=ppt/activeX/activeX2.xml><?xml version="1.0" encoding="utf-8"?>
<ax:ocx xmlns:ax="http://schemas.microsoft.com/office/2006/activeX" xmlns:r="http://schemas.openxmlformats.org/officeDocument/2006/relationships" ax:classid="{5512D110-5CC6-11CF-8D67-00AA00BDCE1D}" ax:persistence="persistStream" r:id="rId1"/>
</file>

<file path=ppt/activeX/activeX3.xml><?xml version="1.0" encoding="utf-8"?>
<ax:ocx xmlns:ax="http://schemas.microsoft.com/office/2006/activeX" xmlns:r="http://schemas.openxmlformats.org/officeDocument/2006/relationships" ax:classid="{5512D11A-5CC6-11CF-8D67-00AA00BDCE1D}" ax:persistence="persistStream" r:id="rId1"/>
</file>

<file path=ppt/activeX/activeX4.xml><?xml version="1.0" encoding="utf-8"?>
<ax:ocx xmlns:ax="http://schemas.microsoft.com/office/2006/activeX" xmlns:r="http://schemas.openxmlformats.org/officeDocument/2006/relationships" ax:classid="{5512D110-5CC6-11CF-8D67-00AA00BDCE1D}" ax:persistence="persistStream" r:id="rId1"/>
</file>

<file path=ppt/activeX/activeX5.xml><?xml version="1.0" encoding="utf-8"?>
<ax:ocx xmlns:ax="http://schemas.microsoft.com/office/2006/activeX" xmlns:r="http://schemas.openxmlformats.org/officeDocument/2006/relationships" ax:classid="{5512D11A-5CC6-11CF-8D67-00AA00BDCE1D}" ax:persistence="persistStream" r:id="rId1"/>
</file>

<file path=ppt/activeX/activeX6.xml><?xml version="1.0" encoding="utf-8"?>
<ax:ocx xmlns:ax="http://schemas.microsoft.com/office/2006/activeX" xmlns:r="http://schemas.openxmlformats.org/officeDocument/2006/relationships" ax:classid="{5512D110-5CC6-11CF-8D67-00AA00BDCE1D}" ax:persistence="persistStream" r:id="rId1"/>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2945862" cy="495793"/>
          </a:xfrm>
          <a:prstGeom prst="rect">
            <a:avLst/>
          </a:prstGeom>
        </p:spPr>
        <p:txBody>
          <a:bodyPr vert="horz" lIns="88214" tIns="44108" rIns="88214" bIns="44108" rtlCol="0"/>
          <a:lstStyle>
            <a:lvl1pPr algn="l">
              <a:defRPr sz="1200"/>
            </a:lvl1pPr>
          </a:lstStyle>
          <a:p>
            <a:endParaRPr lang="it-IT"/>
          </a:p>
        </p:txBody>
      </p:sp>
      <p:sp>
        <p:nvSpPr>
          <p:cNvPr id="3" name="Segnaposto data 2"/>
          <p:cNvSpPr>
            <a:spLocks noGrp="1"/>
          </p:cNvSpPr>
          <p:nvPr>
            <p:ph type="dt" idx="1"/>
          </p:nvPr>
        </p:nvSpPr>
        <p:spPr>
          <a:xfrm>
            <a:off x="3850295" y="1"/>
            <a:ext cx="2945862" cy="495793"/>
          </a:xfrm>
          <a:prstGeom prst="rect">
            <a:avLst/>
          </a:prstGeom>
        </p:spPr>
        <p:txBody>
          <a:bodyPr vert="horz" lIns="88214" tIns="44108" rIns="88214" bIns="44108" rtlCol="0"/>
          <a:lstStyle>
            <a:lvl1pPr algn="r">
              <a:defRPr sz="1200"/>
            </a:lvl1pPr>
          </a:lstStyle>
          <a:p>
            <a:fld id="{100E766A-A76D-417D-9DCF-2111C88BFE80}" type="datetimeFigureOut">
              <a:rPr lang="it-IT" smtClean="0"/>
              <a:pPr/>
              <a:t>09/08/2024</a:t>
            </a:fld>
            <a:endParaRPr lang="it-IT"/>
          </a:p>
        </p:txBody>
      </p:sp>
      <p:sp>
        <p:nvSpPr>
          <p:cNvPr id="4" name="Segnaposto immagine diapositiva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88214" tIns="44108" rIns="88214" bIns="44108" rtlCol="0" anchor="ctr"/>
          <a:lstStyle/>
          <a:p>
            <a:endParaRPr lang="it-IT"/>
          </a:p>
        </p:txBody>
      </p:sp>
      <p:sp>
        <p:nvSpPr>
          <p:cNvPr id="5" name="Segnaposto note 4"/>
          <p:cNvSpPr>
            <a:spLocks noGrp="1"/>
          </p:cNvSpPr>
          <p:nvPr>
            <p:ph type="body" sz="quarter" idx="3"/>
          </p:nvPr>
        </p:nvSpPr>
        <p:spPr>
          <a:xfrm>
            <a:off x="679464" y="4714653"/>
            <a:ext cx="5438748" cy="4466756"/>
          </a:xfrm>
          <a:prstGeom prst="rect">
            <a:avLst/>
          </a:prstGeom>
        </p:spPr>
        <p:txBody>
          <a:bodyPr vert="horz" lIns="88214" tIns="44108" rIns="88214" bIns="44108"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9306"/>
            <a:ext cx="2945862" cy="495793"/>
          </a:xfrm>
          <a:prstGeom prst="rect">
            <a:avLst/>
          </a:prstGeom>
        </p:spPr>
        <p:txBody>
          <a:bodyPr vert="horz" lIns="88214" tIns="44108" rIns="88214" bIns="44108"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295" y="9429306"/>
            <a:ext cx="2945862" cy="495793"/>
          </a:xfrm>
          <a:prstGeom prst="rect">
            <a:avLst/>
          </a:prstGeom>
        </p:spPr>
        <p:txBody>
          <a:bodyPr vert="horz" lIns="88214" tIns="44108" rIns="88214" bIns="44108" rtlCol="0" anchor="b"/>
          <a:lstStyle>
            <a:lvl1pPr algn="r">
              <a:defRPr sz="1200"/>
            </a:lvl1pPr>
          </a:lstStyle>
          <a:p>
            <a:fld id="{68F1D5F3-CF01-4BAC-A4D9-530B69674924}" type="slidenum">
              <a:rPr lang="it-IT" smtClean="0"/>
              <a:pPr/>
              <a:t>‹N›</a:t>
            </a:fld>
            <a:endParaRPr lang="it-IT"/>
          </a:p>
        </p:txBody>
      </p:sp>
    </p:spTree>
    <p:extLst>
      <p:ext uri="{BB962C8B-B14F-4D97-AF65-F5344CB8AC3E}">
        <p14:creationId xmlns:p14="http://schemas.microsoft.com/office/powerpoint/2010/main" val="3976023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8F1D5F3-CF01-4BAC-A4D9-530B69674924}"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8F1D5F3-CF01-4BAC-A4D9-530B69674924}"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68F1D5F3-CF01-4BAC-A4D9-530B69674924}" type="slidenum">
              <a:rPr lang="it-IT" smtClean="0"/>
              <a:pPr/>
              <a:t>102</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1" name="Rectangle 10"/>
          <p:cNvSpPr/>
          <p:nvPr/>
        </p:nvSpPr>
        <p:spPr>
          <a:xfrm>
            <a:off x="0" y="0"/>
            <a:ext cx="752475"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18900000">
                  <a:prstClr val="black">
                    <a:alpha val="50000"/>
                  </a:prstClr>
                </a:innerShdw>
              </a:effectLst>
            </a:endParaRPr>
          </a:p>
        </p:txBody>
      </p:sp>
      <p:sp>
        <p:nvSpPr>
          <p:cNvPr id="2" name="Title 1"/>
          <p:cNvSpPr>
            <a:spLocks noGrp="1"/>
          </p:cNvSpPr>
          <p:nvPr>
            <p:ph type="ctrTitle"/>
          </p:nvPr>
        </p:nvSpPr>
        <p:spPr>
          <a:xfrm>
            <a:off x="1216152" y="1267485"/>
            <a:ext cx="7235981" cy="5133316"/>
          </a:xfrm>
        </p:spPr>
        <p:txBody>
          <a:bodyPr/>
          <a:lstStyle>
            <a:lvl1pPr>
              <a:defRPr sz="11500"/>
            </a:lvl1pPr>
          </a:lstStyle>
          <a:p>
            <a:r>
              <a:rPr lang="it-IT"/>
              <a:t>Fare clic per modificare lo stile del titolo</a:t>
            </a:r>
            <a:endParaRPr lang="en-US" dirty="0"/>
          </a:p>
        </p:txBody>
      </p:sp>
      <p:sp>
        <p:nvSpPr>
          <p:cNvPr id="3" name="Subtitle 2"/>
          <p:cNvSpPr>
            <a:spLocks noGrp="1"/>
          </p:cNvSpPr>
          <p:nvPr>
            <p:ph type="subTitle" idx="1"/>
          </p:nvPr>
        </p:nvSpPr>
        <p:spPr>
          <a:xfrm>
            <a:off x="1216151" y="201702"/>
            <a:ext cx="6189583" cy="949569"/>
          </a:xfrm>
        </p:spPr>
        <p:txBody>
          <a:bodyPr>
            <a:normAutofit/>
          </a:bodyPr>
          <a:lstStyle>
            <a:lvl1pPr marL="0" indent="0" algn="r">
              <a:buNone/>
              <a:defRPr sz="2400">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209F6FB6-2E62-431B-BF74-FA6D29D96B91}" type="datetime1">
              <a:rPr lang="it-IT" smtClean="0"/>
              <a:t>09/08/2024</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a:xfrm>
            <a:off x="8150469" y="236415"/>
            <a:ext cx="785301" cy="365125"/>
          </a:xfrm>
        </p:spPr>
        <p:txBody>
          <a:bodyPr/>
          <a:lstStyle>
            <a:lvl1pPr>
              <a:defRPr sz="1400"/>
            </a:lvl1pPr>
          </a:lstStyle>
          <a:p>
            <a:fld id="{C8E2E30F-CAFE-48AE-ADBF-BC7A57BE7447}" type="slidenum">
              <a:rPr lang="it-IT" smtClean="0"/>
              <a:pPr/>
              <a:t>‹N›</a:t>
            </a:fld>
            <a:endParaRPr lang="it-IT" dirty="0"/>
          </a:p>
        </p:txBody>
      </p:sp>
      <p:grpSp>
        <p:nvGrpSpPr>
          <p:cNvPr id="7" name="Group 6"/>
          <p:cNvGrpSpPr/>
          <p:nvPr/>
        </p:nvGrpSpPr>
        <p:grpSpPr>
          <a:xfrm>
            <a:off x="7467600" y="209550"/>
            <a:ext cx="657226" cy="431800"/>
            <a:chOff x="7467600" y="209550"/>
            <a:chExt cx="657226" cy="431800"/>
          </a:xfrm>
          <a:solidFill>
            <a:schemeClr val="tx2">
              <a:lumMod val="60000"/>
              <a:lumOff val="40000"/>
            </a:schemeClr>
          </a:solidFill>
        </p:grpSpPr>
        <p:sp>
          <p:nvSpPr>
            <p:cNvPr id="8" name="Freeform 5"/>
            <p:cNvSpPr>
              <a:spLocks/>
            </p:cNvSpPr>
            <p:nvPr/>
          </p:nvSpPr>
          <p:spPr bwMode="auto">
            <a:xfrm>
              <a:off x="7467600"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5"/>
            <p:cNvSpPr>
              <a:spLocks/>
            </p:cNvSpPr>
            <p:nvPr/>
          </p:nvSpPr>
          <p:spPr bwMode="auto">
            <a:xfrm>
              <a:off x="7677151"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5"/>
            <p:cNvSpPr>
              <a:spLocks/>
            </p:cNvSpPr>
            <p:nvPr/>
          </p:nvSpPr>
          <p:spPr bwMode="auto">
            <a:xfrm>
              <a:off x="7881939"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it-IT"/>
              <a:t>Fare clic per modificare lo stile del titolo</a:t>
            </a:r>
            <a:endParaRPr lang="en-US" dirty="0"/>
          </a:p>
        </p:txBody>
      </p:sp>
      <p:sp>
        <p:nvSpPr>
          <p:cNvPr id="3" name="Content Placeholder 2"/>
          <p:cNvSpPr>
            <a:spLocks noGrp="1"/>
          </p:cNvSpPr>
          <p:nvPr>
            <p:ph idx="1"/>
          </p:nvPr>
        </p:nvSpPr>
        <p:spPr>
          <a:xfrm>
            <a:off x="1219200" y="838200"/>
            <a:ext cx="7467600" cy="4419600"/>
          </a:xfrm>
        </p:spPr>
        <p:txBody>
          <a:bodyPr>
            <a:normAutofit/>
          </a:bodyPr>
          <a:lstStyle>
            <a:lvl1pPr>
              <a:defRPr sz="2800"/>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22D1C26D-40F8-4F69-B6B7-184AF9DBD4E7}" type="datetime1">
              <a:rPr lang="it-IT" smtClean="0"/>
              <a:t>09/08/2024</a:t>
            </a:fld>
            <a:endParaRPr lang="it-IT" dirty="0"/>
          </a:p>
        </p:txBody>
      </p:sp>
      <p:sp>
        <p:nvSpPr>
          <p:cNvPr id="10" name="Slide Number Placeholder 9"/>
          <p:cNvSpPr>
            <a:spLocks noGrp="1"/>
          </p:cNvSpPr>
          <p:nvPr>
            <p:ph type="sldNum" sz="quarter" idx="11"/>
          </p:nvPr>
        </p:nvSpPr>
        <p:spPr/>
        <p:txBody>
          <a:bodyPr/>
          <a:lstStyle/>
          <a:p>
            <a:fld id="{C8E2E30F-CAFE-48AE-ADBF-BC7A57BE7447}" type="slidenum">
              <a:rPr lang="it-IT" smtClean="0"/>
              <a:pPr/>
              <a:t>‹N›</a:t>
            </a:fld>
            <a:endParaRPr lang="it-IT" dirty="0"/>
          </a:p>
        </p:txBody>
      </p:sp>
      <p:sp>
        <p:nvSpPr>
          <p:cNvPr id="12" name="Footer Placeholder 11"/>
          <p:cNvSpPr>
            <a:spLocks noGrp="1"/>
          </p:cNvSpPr>
          <p:nvPr>
            <p:ph type="ftr" sz="quarter" idx="12"/>
          </p:nvPr>
        </p:nvSpPr>
        <p:spPr/>
        <p:txBody>
          <a:bodyPr/>
          <a:lstStyle/>
          <a:p>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199" y="4484080"/>
            <a:ext cx="7239001" cy="762000"/>
          </a:xfrm>
        </p:spPr>
        <p:txBody>
          <a:bodyPr bIns="0"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13"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it-IT"/>
              <a:t>Fare clic per modificare lo stile del titolo</a:t>
            </a:r>
            <a:endParaRPr lang="en-US" dirty="0"/>
          </a:p>
        </p:txBody>
      </p:sp>
      <p:sp>
        <p:nvSpPr>
          <p:cNvPr id="19" name="Date Placeholder 18"/>
          <p:cNvSpPr>
            <a:spLocks noGrp="1"/>
          </p:cNvSpPr>
          <p:nvPr>
            <p:ph type="dt" sz="half" idx="10"/>
          </p:nvPr>
        </p:nvSpPr>
        <p:spPr/>
        <p:txBody>
          <a:bodyPr/>
          <a:lstStyle/>
          <a:p>
            <a:fld id="{6172DEAC-7376-4BC5-B7B0-DFFAA2368B75}" type="datetime1">
              <a:rPr lang="it-IT" smtClean="0"/>
              <a:t>09/08/2024</a:t>
            </a:fld>
            <a:endParaRPr lang="it-IT" dirty="0"/>
          </a:p>
        </p:txBody>
      </p:sp>
      <p:sp>
        <p:nvSpPr>
          <p:cNvPr id="20" name="Slide Number Placeholder 19"/>
          <p:cNvSpPr>
            <a:spLocks noGrp="1"/>
          </p:cNvSpPr>
          <p:nvPr>
            <p:ph type="sldNum" sz="quarter" idx="11"/>
          </p:nvPr>
        </p:nvSpPr>
        <p:spPr/>
        <p:txBody>
          <a:bodyPr/>
          <a:lstStyle/>
          <a:p>
            <a:fld id="{C8E2E30F-CAFE-48AE-ADBF-BC7A57BE7447}" type="slidenum">
              <a:rPr lang="it-IT" smtClean="0"/>
              <a:pPr/>
              <a:t>‹N›</a:t>
            </a:fld>
            <a:endParaRPr lang="it-IT" dirty="0"/>
          </a:p>
        </p:txBody>
      </p:sp>
      <p:sp>
        <p:nvSpPr>
          <p:cNvPr id="21" name="Footer Placeholder 20"/>
          <p:cNvSpPr>
            <a:spLocks noGrp="1"/>
          </p:cNvSpPr>
          <p:nvPr>
            <p:ph type="ftr" sz="quarter" idx="12"/>
          </p:nvPr>
        </p:nvSpPr>
        <p:spPr/>
        <p:txBody>
          <a:bodyPr/>
          <a:lstStyle/>
          <a:p>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5" name="Date Placeholder 4"/>
          <p:cNvSpPr>
            <a:spLocks noGrp="1"/>
          </p:cNvSpPr>
          <p:nvPr>
            <p:ph type="dt" sz="half" idx="10"/>
          </p:nvPr>
        </p:nvSpPr>
        <p:spPr/>
        <p:txBody>
          <a:bodyPr/>
          <a:lstStyle/>
          <a:p>
            <a:fld id="{5C62A0E0-57EF-4DE3-B13D-FAC3112317C3}" type="datetime1">
              <a:rPr lang="it-IT" smtClean="0"/>
              <a:t>09/08/2024</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C8E2E30F-CAFE-48AE-ADBF-BC7A57BE7447}" type="slidenum">
              <a:rPr lang="it-IT" smtClean="0"/>
              <a:pPr/>
              <a:t>‹N›</a:t>
            </a:fld>
            <a:endParaRPr lang="it-IT" dirty="0"/>
          </a:p>
        </p:txBody>
      </p:sp>
      <p:sp>
        <p:nvSpPr>
          <p:cNvPr id="9" name="Content Placeholder 8"/>
          <p:cNvSpPr>
            <a:spLocks noGrp="1"/>
          </p:cNvSpPr>
          <p:nvPr>
            <p:ph sz="quarter" idx="13"/>
          </p:nvPr>
        </p:nvSpPr>
        <p:spPr>
          <a:xfrm>
            <a:off x="1216152" y="841248"/>
            <a:ext cx="3730752" cy="43891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11" name="Content Placeholder 10"/>
          <p:cNvSpPr>
            <a:spLocks noGrp="1"/>
          </p:cNvSpPr>
          <p:nvPr>
            <p:ph sz="quarter" idx="14"/>
          </p:nvPr>
        </p:nvSpPr>
        <p:spPr>
          <a:xfrm>
            <a:off x="5102352" y="841248"/>
            <a:ext cx="3730752" cy="438912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p:nvPr>
        </p:nvSpPr>
        <p:spPr>
          <a:xfrm>
            <a:off x="1219200" y="841248"/>
            <a:ext cx="3733800"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5" name="Text Placeholder 4"/>
          <p:cNvSpPr>
            <a:spLocks noGrp="1"/>
          </p:cNvSpPr>
          <p:nvPr>
            <p:ph type="body" sz="quarter" idx="3"/>
          </p:nvPr>
        </p:nvSpPr>
        <p:spPr>
          <a:xfrm>
            <a:off x="5105400" y="841248"/>
            <a:ext cx="3735267"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7" name="Date Placeholder 6"/>
          <p:cNvSpPr>
            <a:spLocks noGrp="1"/>
          </p:cNvSpPr>
          <p:nvPr>
            <p:ph type="dt" sz="half" idx="10"/>
          </p:nvPr>
        </p:nvSpPr>
        <p:spPr/>
        <p:txBody>
          <a:bodyPr/>
          <a:lstStyle/>
          <a:p>
            <a:fld id="{103BA1CF-96F0-472E-855E-4A27969F8EB1}" type="datetime1">
              <a:rPr lang="it-IT" smtClean="0"/>
              <a:t>09/08/2024</a:t>
            </a:fld>
            <a:endParaRPr lang="it-IT" dirty="0"/>
          </a:p>
        </p:txBody>
      </p:sp>
      <p:sp>
        <p:nvSpPr>
          <p:cNvPr id="8" name="Footer Placeholder 7"/>
          <p:cNvSpPr>
            <a:spLocks noGrp="1"/>
          </p:cNvSpPr>
          <p:nvPr>
            <p:ph type="ftr" sz="quarter" idx="11"/>
          </p:nvPr>
        </p:nvSpPr>
        <p:spPr/>
        <p:txBody>
          <a:bodyPr/>
          <a:lstStyle/>
          <a:p>
            <a:endParaRPr lang="it-IT" dirty="0"/>
          </a:p>
        </p:txBody>
      </p:sp>
      <p:sp>
        <p:nvSpPr>
          <p:cNvPr id="9" name="Slide Number Placeholder 8"/>
          <p:cNvSpPr>
            <a:spLocks noGrp="1"/>
          </p:cNvSpPr>
          <p:nvPr>
            <p:ph type="sldNum" sz="quarter" idx="12"/>
          </p:nvPr>
        </p:nvSpPr>
        <p:spPr/>
        <p:txBody>
          <a:bodyPr/>
          <a:lstStyle/>
          <a:p>
            <a:fld id="{C8E2E30F-CAFE-48AE-ADBF-BC7A57BE7447}" type="slidenum">
              <a:rPr lang="it-IT" smtClean="0"/>
              <a:pPr/>
              <a:t>‹N›</a:t>
            </a:fld>
            <a:endParaRPr lang="it-IT" dirty="0"/>
          </a:p>
        </p:txBody>
      </p:sp>
      <p:sp>
        <p:nvSpPr>
          <p:cNvPr id="11" name="Content Placeholder 10"/>
          <p:cNvSpPr>
            <a:spLocks noGrp="1"/>
          </p:cNvSpPr>
          <p:nvPr>
            <p:ph sz="quarter" idx="13"/>
          </p:nvPr>
        </p:nvSpPr>
        <p:spPr>
          <a:xfrm>
            <a:off x="1216152" y="1380744"/>
            <a:ext cx="3730752" cy="384048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13" name="Content Placeholder 12"/>
          <p:cNvSpPr>
            <a:spLocks noGrp="1"/>
          </p:cNvSpPr>
          <p:nvPr>
            <p:ph sz="quarter" idx="14"/>
          </p:nvPr>
        </p:nvSpPr>
        <p:spPr>
          <a:xfrm>
            <a:off x="5102352" y="1380743"/>
            <a:ext cx="3730752" cy="384048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C4B483AD-D43E-4DC9-88C4-83DDF0F6EF6D}" type="datetime1">
              <a:rPr lang="it-IT" smtClean="0"/>
              <a:t>09/08/2024</a:t>
            </a:fld>
            <a:endParaRPr lang="it-IT" dirty="0"/>
          </a:p>
        </p:txBody>
      </p:sp>
      <p:sp>
        <p:nvSpPr>
          <p:cNvPr id="4" name="Footer Placeholder 3"/>
          <p:cNvSpPr>
            <a:spLocks noGrp="1"/>
          </p:cNvSpPr>
          <p:nvPr>
            <p:ph type="ftr" sz="quarter" idx="11"/>
          </p:nvPr>
        </p:nvSpPr>
        <p:spPr/>
        <p:txBody>
          <a:bodyPr/>
          <a:lstStyle/>
          <a:p>
            <a:endParaRPr lang="it-IT" dirty="0"/>
          </a:p>
        </p:txBody>
      </p:sp>
      <p:sp>
        <p:nvSpPr>
          <p:cNvPr id="5" name="Slide Number Placeholder 4"/>
          <p:cNvSpPr>
            <a:spLocks noGrp="1"/>
          </p:cNvSpPr>
          <p:nvPr>
            <p:ph type="sldNum" sz="quarter" idx="12"/>
          </p:nvPr>
        </p:nvSpPr>
        <p:spPr/>
        <p:txBody>
          <a:bodyPr/>
          <a:lstStyle/>
          <a:p>
            <a:fld id="{C8E2E30F-CAFE-48AE-ADBF-BC7A57BE7447}"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70B0CB9-B4C3-4D31-B10B-406DEA20AED4}" type="datetime1">
              <a:rPr lang="it-IT" smtClean="0"/>
              <a:t>09/08/2024</a:t>
            </a:fld>
            <a:endParaRPr lang="it-IT" dirty="0"/>
          </a:p>
        </p:txBody>
      </p:sp>
      <p:sp>
        <p:nvSpPr>
          <p:cNvPr id="6" name="Slide Number Placeholder 5"/>
          <p:cNvSpPr>
            <a:spLocks noGrp="1"/>
          </p:cNvSpPr>
          <p:nvPr>
            <p:ph type="sldNum" sz="quarter" idx="11"/>
          </p:nvPr>
        </p:nvSpPr>
        <p:spPr/>
        <p:txBody>
          <a:bodyPr/>
          <a:lstStyle/>
          <a:p>
            <a:fld id="{C8E2E30F-CAFE-48AE-ADBF-BC7A57BE7447}" type="slidenum">
              <a:rPr lang="it-IT" smtClean="0"/>
              <a:pPr/>
              <a:t>‹N›</a:t>
            </a:fld>
            <a:endParaRPr lang="it-IT" dirty="0"/>
          </a:p>
        </p:txBody>
      </p:sp>
      <p:sp>
        <p:nvSpPr>
          <p:cNvPr id="7" name="Footer Placeholder 6"/>
          <p:cNvSpPr>
            <a:spLocks noGrp="1"/>
          </p:cNvSpPr>
          <p:nvPr>
            <p:ph type="ftr" sz="quarter" idx="12"/>
          </p:nvPr>
        </p:nvSpPr>
        <p:spPr/>
        <p:txBody>
          <a:bodyPr/>
          <a:lstStyle/>
          <a:p>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715000" y="395287"/>
            <a:ext cx="3008313" cy="1162050"/>
          </a:xfrm>
        </p:spPr>
        <p:txBody>
          <a:bodyPr anchor="b"/>
          <a:lstStyle>
            <a:lvl1pPr algn="l">
              <a:defRPr sz="2000" b="1">
                <a:ln>
                  <a:noFill/>
                </a:ln>
                <a:solidFill>
                  <a:srgbClr val="FF7605"/>
                </a:solidFill>
                <a:effectLst/>
              </a:defRPr>
            </a:lvl1pPr>
          </a:lstStyle>
          <a:p>
            <a:r>
              <a:rPr lang="it-IT"/>
              <a:t>Fare clic per modificare lo stile del titolo</a:t>
            </a:r>
            <a:endParaRPr lang="en-US" dirty="0"/>
          </a:p>
        </p:txBody>
      </p:sp>
      <p:sp>
        <p:nvSpPr>
          <p:cNvPr id="4" name="Text Placeholder 3"/>
          <p:cNvSpPr>
            <a:spLocks noGrp="1"/>
          </p:cNvSpPr>
          <p:nvPr>
            <p:ph type="body" sz="half" idx="2"/>
          </p:nvPr>
        </p:nvSpPr>
        <p:spPr>
          <a:xfrm>
            <a:off x="5715000" y="1557337"/>
            <a:ext cx="3008313" cy="4386263"/>
          </a:xfrm>
        </p:spPr>
        <p:txBody>
          <a:bodyPr/>
          <a:lstStyle>
            <a:lvl1pPr marL="0" indent="0">
              <a:buNone/>
              <a:defRPr sz="14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14" name="Content Placeholder 13"/>
          <p:cNvSpPr>
            <a:spLocks noGrp="1"/>
          </p:cNvSpPr>
          <p:nvPr>
            <p:ph sz="quarter" idx="13"/>
          </p:nvPr>
        </p:nvSpPr>
        <p:spPr>
          <a:xfrm>
            <a:off x="914400" y="381000"/>
            <a:ext cx="4800600" cy="59436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9" name="Date Placeholder 8"/>
          <p:cNvSpPr>
            <a:spLocks noGrp="1"/>
          </p:cNvSpPr>
          <p:nvPr>
            <p:ph type="dt" sz="half" idx="14"/>
          </p:nvPr>
        </p:nvSpPr>
        <p:spPr/>
        <p:txBody>
          <a:bodyPr/>
          <a:lstStyle/>
          <a:p>
            <a:fld id="{4402FC36-FFA0-473D-BBA1-F7494A17ED3E}" type="datetime1">
              <a:rPr lang="it-IT" smtClean="0"/>
              <a:t>09/08/2024</a:t>
            </a:fld>
            <a:endParaRPr lang="it-IT" dirty="0"/>
          </a:p>
        </p:txBody>
      </p:sp>
      <p:sp>
        <p:nvSpPr>
          <p:cNvPr id="10" name="Slide Number Placeholder 9"/>
          <p:cNvSpPr>
            <a:spLocks noGrp="1"/>
          </p:cNvSpPr>
          <p:nvPr>
            <p:ph type="sldNum" sz="quarter" idx="15"/>
          </p:nvPr>
        </p:nvSpPr>
        <p:spPr/>
        <p:txBody>
          <a:bodyPr/>
          <a:lstStyle/>
          <a:p>
            <a:fld id="{C8E2E30F-CAFE-48AE-ADBF-BC7A57BE7447}" type="slidenum">
              <a:rPr lang="it-IT" smtClean="0"/>
              <a:pPr/>
              <a:t>‹N›</a:t>
            </a:fld>
            <a:endParaRPr lang="it-IT" dirty="0"/>
          </a:p>
        </p:txBody>
      </p:sp>
      <p:sp>
        <p:nvSpPr>
          <p:cNvPr id="13" name="Footer Placeholder 12"/>
          <p:cNvSpPr>
            <a:spLocks noGrp="1"/>
          </p:cNvSpPr>
          <p:nvPr>
            <p:ph type="ftr" sz="quarter" idx="16"/>
          </p:nvPr>
        </p:nvSpPr>
        <p:spPr/>
        <p:txBody>
          <a:bodyPr/>
          <a:lstStyle/>
          <a:p>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19200" y="4624754"/>
            <a:ext cx="5486400" cy="404446"/>
          </a:xfrm>
        </p:spPr>
        <p:txBody>
          <a:bodyPr bIns="0" anchor="b"/>
          <a:lstStyle>
            <a:lvl1pPr algn="l">
              <a:defRPr sz="2000" b="1">
                <a:ln w="12700">
                  <a:noFill/>
                </a:ln>
                <a:solidFill>
                  <a:schemeClr val="tx1"/>
                </a:solidFill>
                <a:effectLst/>
              </a:defRPr>
            </a:lvl1pPr>
          </a:lstStyle>
          <a:p>
            <a:r>
              <a:rPr lang="it-IT"/>
              <a:t>Fare clic per modificare lo stile del titolo</a:t>
            </a:r>
            <a:endParaRPr lang="en-US" dirty="0"/>
          </a:p>
        </p:txBody>
      </p:sp>
      <p:sp>
        <p:nvSpPr>
          <p:cNvPr id="3" name="Picture Placeholder 2"/>
          <p:cNvSpPr>
            <a:spLocks noGrp="1"/>
          </p:cNvSpPr>
          <p:nvPr>
            <p:ph type="pic" idx="1"/>
          </p:nvPr>
        </p:nvSpPr>
        <p:spPr>
          <a:xfrm>
            <a:off x="1323975" y="381000"/>
            <a:ext cx="5867400" cy="40814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1219200" y="5029200"/>
            <a:ext cx="4038600" cy="13716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0B9A1931-629A-48ED-B638-23E985690E55}" type="datetime1">
              <a:rPr lang="it-IT" smtClean="0"/>
              <a:t>09/08/2024</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C8E2E30F-CAFE-48AE-ADBF-BC7A57BE7447}" type="slidenum">
              <a:rPr lang="it-IT" smtClean="0"/>
              <a:pPr/>
              <a:t>‹N›</a:t>
            </a:fld>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D80925B0-DD3B-45A4-AA68-9675DE1F7E31}" type="datetime1">
              <a:rPr lang="it-IT" smtClean="0"/>
              <a:t>09/08/2024</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C8E2E30F-CAFE-48AE-ADBF-BC7A57BE7447}"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it-IT"/>
              <a:t>Fare clic per modificare lo stile del titolo</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5EFD93D3-522D-460D-A07F-3739E95A6508}" type="datetime1">
              <a:rPr lang="it-IT" smtClean="0"/>
              <a:t>09/08/2024</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C8E2E30F-CAFE-48AE-ADBF-BC7A57BE7447}"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228600" cy="6858000"/>
          </a:xfrm>
          <a:prstGeom prst="rect">
            <a:avLst/>
          </a:prstGeom>
          <a:gradFill>
            <a:gsLst>
              <a:gs pos="0">
                <a:schemeClr val="accent1"/>
              </a:gs>
              <a:gs pos="52000">
                <a:schemeClr val="accent6">
                  <a:lumMod val="75000"/>
                </a:schemeClr>
              </a:gs>
              <a:gs pos="100000">
                <a:schemeClr val="accent6">
                  <a:lumMod val="5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18900000">
                  <a:prstClr val="black">
                    <a:alpha val="50000"/>
                  </a:prstClr>
                </a:innerShdw>
              </a:effectLst>
            </a:endParaRPr>
          </a:p>
        </p:txBody>
      </p:sp>
      <p:sp>
        <p:nvSpPr>
          <p:cNvPr id="13" name="Rectangle 12"/>
          <p:cNvSpPr/>
          <p:nvPr/>
        </p:nvSpPr>
        <p:spPr>
          <a:xfrm>
            <a:off x="0" y="0"/>
            <a:ext cx="228600"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18900000">
                  <a:prstClr val="black">
                    <a:alpha val="50000"/>
                  </a:prstClr>
                </a:innerShdw>
              </a:effectLst>
            </a:endParaRPr>
          </a:p>
        </p:txBody>
      </p:sp>
      <p:sp>
        <p:nvSpPr>
          <p:cNvPr id="2" name="Title Placeholder 1"/>
          <p:cNvSpPr>
            <a:spLocks noGrp="1"/>
          </p:cNvSpPr>
          <p:nvPr>
            <p:ph type="title"/>
          </p:nvPr>
        </p:nvSpPr>
        <p:spPr>
          <a:xfrm>
            <a:off x="1219200" y="5257800"/>
            <a:ext cx="7239000" cy="1143000"/>
          </a:xfrm>
          <a:prstGeom prst="rect">
            <a:avLst/>
          </a:prstGeom>
        </p:spPr>
        <p:txBody>
          <a:bodyPr vert="horz" lIns="91440" tIns="45720" rIns="91440" bIns="45720" rtlCol="0" anchor="b">
            <a:noAutofit/>
          </a:bodyPr>
          <a:lstStyle/>
          <a:p>
            <a:endParaRPr lang="en-US" dirty="0"/>
          </a:p>
        </p:txBody>
      </p:sp>
      <p:sp>
        <p:nvSpPr>
          <p:cNvPr id="3" name="Text Placeholder 2"/>
          <p:cNvSpPr>
            <a:spLocks noGrp="1"/>
          </p:cNvSpPr>
          <p:nvPr>
            <p:ph type="body" idx="1"/>
          </p:nvPr>
        </p:nvSpPr>
        <p:spPr>
          <a:xfrm>
            <a:off x="1219200" y="838200"/>
            <a:ext cx="7467600" cy="44196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p:cNvSpPr>
            <a:spLocks noGrp="1"/>
          </p:cNvSpPr>
          <p:nvPr>
            <p:ph type="ftr" sz="quarter" idx="3"/>
          </p:nvPr>
        </p:nvSpPr>
        <p:spPr>
          <a:xfrm>
            <a:off x="1259680" y="6553200"/>
            <a:ext cx="7162800" cy="228600"/>
          </a:xfrm>
          <a:prstGeom prst="rect">
            <a:avLst/>
          </a:prstGeom>
        </p:spPr>
        <p:txBody>
          <a:bodyPr vert="horz" lIns="91440" tIns="45720" rIns="91440" bIns="45720" rtlCol="0" anchor="ctr"/>
          <a:lstStyle>
            <a:lvl1pPr algn="l">
              <a:defRPr sz="1200">
                <a:solidFill>
                  <a:schemeClr val="tx1">
                    <a:lumMod val="60000"/>
                    <a:lumOff val="40000"/>
                  </a:schemeClr>
                </a:solidFill>
              </a:defRPr>
            </a:lvl1pPr>
          </a:lstStyle>
          <a:p>
            <a:endParaRPr lang="it-IT" dirty="0"/>
          </a:p>
        </p:txBody>
      </p:sp>
      <p:sp>
        <p:nvSpPr>
          <p:cNvPr id="6" name="Slide Number Placeholder 5"/>
          <p:cNvSpPr>
            <a:spLocks noGrp="1"/>
          </p:cNvSpPr>
          <p:nvPr>
            <p:ph type="sldNum" sz="quarter" idx="4"/>
          </p:nvPr>
        </p:nvSpPr>
        <p:spPr>
          <a:xfrm>
            <a:off x="8686800" y="5740400"/>
            <a:ext cx="381000" cy="365125"/>
          </a:xfrm>
          <a:prstGeom prst="rect">
            <a:avLst/>
          </a:prstGeom>
        </p:spPr>
        <p:txBody>
          <a:bodyPr vert="horz" lIns="91440" tIns="45720" rIns="91440" bIns="45720" rtlCol="0" anchor="ctr"/>
          <a:lstStyle>
            <a:lvl1pPr algn="l">
              <a:defRPr sz="1200" b="0">
                <a:solidFill>
                  <a:schemeClr val="tx2">
                    <a:lumMod val="60000"/>
                    <a:lumOff val="40000"/>
                  </a:schemeClr>
                </a:solidFill>
              </a:defRPr>
            </a:lvl1pPr>
          </a:lstStyle>
          <a:p>
            <a:fld id="{C8E2E30F-CAFE-48AE-ADBF-BC7A57BE7447}" type="slidenum">
              <a:rPr lang="it-IT" smtClean="0"/>
              <a:pPr/>
              <a:t>‹N›</a:t>
            </a:fld>
            <a:endParaRPr lang="it-IT" dirty="0"/>
          </a:p>
        </p:txBody>
      </p:sp>
      <p:sp>
        <p:nvSpPr>
          <p:cNvPr id="16" name="Freeform 5"/>
          <p:cNvSpPr>
            <a:spLocks/>
          </p:cNvSpPr>
          <p:nvPr/>
        </p:nvSpPr>
        <p:spPr bwMode="auto">
          <a:xfrm>
            <a:off x="8453438" y="571500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solidFill>
            <a:schemeClr val="tx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Date Placeholder 3"/>
          <p:cNvSpPr>
            <a:spLocks noGrp="1"/>
          </p:cNvSpPr>
          <p:nvPr>
            <p:ph type="dt" sz="half" idx="2"/>
          </p:nvPr>
        </p:nvSpPr>
        <p:spPr>
          <a:xfrm rot="16200000">
            <a:off x="-1198682" y="4821116"/>
            <a:ext cx="2625969" cy="228600"/>
          </a:xfrm>
          <a:prstGeom prst="rect">
            <a:avLst/>
          </a:prstGeom>
        </p:spPr>
        <p:txBody>
          <a:bodyPr vert="horz" lIns="91440" tIns="45720" rIns="91440" bIns="45720" rtlCol="0" anchor="ctr"/>
          <a:lstStyle>
            <a:lvl1pPr algn="l">
              <a:defRPr sz="1200">
                <a:solidFill>
                  <a:srgbClr val="FFFFFF"/>
                </a:solidFill>
              </a:defRPr>
            </a:lvl1pPr>
          </a:lstStyle>
          <a:p>
            <a:fld id="{9C0D10DF-89C9-4C31-BFEF-4B885B3C1BBB}" type="datetime1">
              <a:rPr lang="it-IT" smtClean="0"/>
              <a:t>09/08/2024</a:t>
            </a:fld>
            <a:endParaRPr lang="it-IT"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hf hdr="0" ftr="0" dt="0"/>
  <p:txStyles>
    <p:titleStyle>
      <a:lvl1pPr algn="l" defTabSz="914400" rtl="0" eaLnBrk="1" latinLnBrk="0" hangingPunct="1">
        <a:spcBef>
          <a:spcPct val="0"/>
        </a:spcBef>
        <a:buNone/>
        <a:defRPr sz="72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4.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5.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6.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8.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9.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2.png"/><Relationship Id="rId2" Type="http://schemas.openxmlformats.org/officeDocument/2006/relationships/slideLayout" Target="../slideLayouts/slideLayout1.xml"/><Relationship Id="rId1" Type="http://schemas.openxmlformats.org/officeDocument/2006/relationships/themeOverride" Target="../theme/themeOverride1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1.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2.xml"/><Relationship Id="rId6" Type="http://schemas.openxmlformats.org/officeDocument/2006/relationships/image" Target="../media/image25.png"/><Relationship Id="rId5" Type="http://schemas.microsoft.com/office/2007/relationships/hdphoto" Target="../media/hdphoto1.wdp"/><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3.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4.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emf"/></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5.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7.xml"/><Relationship Id="rId5" Type="http://schemas.openxmlformats.org/officeDocument/2006/relationships/image" Target="../media/image35.jpe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8.xm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9.xml"/><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2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21.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22.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23.xml"/><Relationship Id="rId4" Type="http://schemas.openxmlformats.org/officeDocument/2006/relationships/image" Target="../media/image45.emf"/></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24.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25.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26.xml"/><Relationship Id="rId6" Type="http://schemas.openxmlformats.org/officeDocument/2006/relationships/image" Target="../media/image50.emf"/><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27.xml"/><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control" Target="../activeX/activeX2.xml"/><Relationship Id="rId7" Type="http://schemas.openxmlformats.org/officeDocument/2006/relationships/hyperlink" Target="http://www.termoidraulicatorino.it/impianti_termoidraulici.php" TargetMode="External"/><Relationship Id="rId2" Type="http://schemas.openxmlformats.org/officeDocument/2006/relationships/control" Target="../activeX/activeX1.xml"/><Relationship Id="rId1" Type="http://schemas.openxmlformats.org/officeDocument/2006/relationships/themeOverride" Target="../theme/themeOverride28.xml"/><Relationship Id="rId6" Type="http://schemas.openxmlformats.org/officeDocument/2006/relationships/image" Target="../media/image52.jpeg"/><Relationship Id="rId5" Type="http://schemas.openxmlformats.org/officeDocument/2006/relationships/image" Target="../media/image2.jpeg"/><Relationship Id="rId4" Type="http://schemas.openxmlformats.org/officeDocument/2006/relationships/slideLayout" Target="../slideLayouts/slideLayout1.xml"/><Relationship Id="rId9" Type="http://schemas.openxmlformats.org/officeDocument/2006/relationships/image" Target="../media/image54.wmf"/></Relationships>
</file>

<file path=ppt/slides/_rels/slide31.x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control" Target="../activeX/activeX4.xml"/><Relationship Id="rId7" Type="http://schemas.openxmlformats.org/officeDocument/2006/relationships/image" Target="../media/image55.png"/><Relationship Id="rId2" Type="http://schemas.openxmlformats.org/officeDocument/2006/relationships/control" Target="../activeX/activeX3.xml"/><Relationship Id="rId1" Type="http://schemas.openxmlformats.org/officeDocument/2006/relationships/themeOverride" Target="../theme/themeOverride29.xml"/><Relationship Id="rId6" Type="http://schemas.openxmlformats.org/officeDocument/2006/relationships/hyperlink" Target="http://www.termoidraulicatorino.it/impianti_termoidraulici.php" TargetMode="External"/><Relationship Id="rId5" Type="http://schemas.openxmlformats.org/officeDocument/2006/relationships/image" Target="../media/image2.jpeg"/><Relationship Id="rId4" Type="http://schemas.openxmlformats.org/officeDocument/2006/relationships/slideLayout" Target="../slideLayouts/slideLayout1.xml"/><Relationship Id="rId9" Type="http://schemas.openxmlformats.org/officeDocument/2006/relationships/image" Target="../media/image56.wmf"/></Relationships>
</file>

<file path=ppt/slides/_rels/slide32.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control" Target="../activeX/activeX6.xml"/><Relationship Id="rId7" Type="http://schemas.openxmlformats.org/officeDocument/2006/relationships/hyperlink" Target="http://www.google.it/" TargetMode="External"/><Relationship Id="rId2" Type="http://schemas.openxmlformats.org/officeDocument/2006/relationships/control" Target="../activeX/activeX5.xml"/><Relationship Id="rId1" Type="http://schemas.openxmlformats.org/officeDocument/2006/relationships/themeOverride" Target="../theme/themeOverride30.xml"/><Relationship Id="rId6" Type="http://schemas.openxmlformats.org/officeDocument/2006/relationships/hyperlink" Target="http://www.termoidraulicatorino.it/impianti_termoidraulici.php" TargetMode="External"/><Relationship Id="rId5" Type="http://schemas.openxmlformats.org/officeDocument/2006/relationships/image" Target="../media/image2.jpeg"/><Relationship Id="rId10" Type="http://schemas.openxmlformats.org/officeDocument/2006/relationships/image" Target="../media/image58.wmf"/><Relationship Id="rId4" Type="http://schemas.openxmlformats.org/officeDocument/2006/relationships/slideLayout" Target="../slideLayouts/slideLayout1.xml"/><Relationship Id="rId9" Type="http://schemas.openxmlformats.org/officeDocument/2006/relationships/image" Target="../media/image53.wmf"/></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31.xml"/><Relationship Id="rId5" Type="http://schemas.openxmlformats.org/officeDocument/2006/relationships/image" Target="../media/image60.pn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32.xml"/><Relationship Id="rId5" Type="http://schemas.openxmlformats.org/officeDocument/2006/relationships/image" Target="../media/image62.png"/><Relationship Id="rId4" Type="http://schemas.openxmlformats.org/officeDocument/2006/relationships/image" Target="../media/image61.pn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33.xml"/><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34.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35.xml"/><Relationship Id="rId4" Type="http://schemas.openxmlformats.org/officeDocument/2006/relationships/image" Target="../media/image67.pn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36.xml"/><Relationship Id="rId5" Type="http://schemas.openxmlformats.org/officeDocument/2006/relationships/image" Target="../media/image69.png"/><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37.xml"/><Relationship Id="rId4" Type="http://schemas.openxmlformats.org/officeDocument/2006/relationships/image" Target="../media/image70.pn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38.xml"/><Relationship Id="rId5" Type="http://schemas.openxmlformats.org/officeDocument/2006/relationships/image" Target="../media/image72.png"/><Relationship Id="rId4" Type="http://schemas.openxmlformats.org/officeDocument/2006/relationships/image" Target="../media/image71.png"/></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39.xml"/><Relationship Id="rId4" Type="http://schemas.openxmlformats.org/officeDocument/2006/relationships/image" Target="../media/image75.png"/></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40.xml"/><Relationship Id="rId4" Type="http://schemas.openxmlformats.org/officeDocument/2006/relationships/image" Target="../media/image76.png"/></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41.xml"/><Relationship Id="rId4" Type="http://schemas.openxmlformats.org/officeDocument/2006/relationships/image" Target="../media/image77.png"/></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42.xml"/><Relationship Id="rId4" Type="http://schemas.openxmlformats.org/officeDocument/2006/relationships/image" Target="../media/image78.png"/></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4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44.xml"/><Relationship Id="rId6" Type="http://schemas.openxmlformats.org/officeDocument/2006/relationships/image" Target="../media/image84.jpeg"/><Relationship Id="rId5" Type="http://schemas.openxmlformats.org/officeDocument/2006/relationships/image" Target="../media/image83.png"/><Relationship Id="rId4" Type="http://schemas.openxmlformats.org/officeDocument/2006/relationships/image" Target="../media/image82.pn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45.xml"/><Relationship Id="rId4" Type="http://schemas.openxmlformats.org/officeDocument/2006/relationships/image" Target="../media/image85.jpeg"/></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46.xml"/><Relationship Id="rId4" Type="http://schemas.openxmlformats.org/officeDocument/2006/relationships/image" Target="../media/image86.png"/></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47.xml"/><Relationship Id="rId4" Type="http://schemas.openxmlformats.org/officeDocument/2006/relationships/image" Target="../media/image87.jpeg"/></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48.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5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1.xml"/><Relationship Id="rId1" Type="http://schemas.openxmlformats.org/officeDocument/2006/relationships/themeOverride" Target="../theme/themeOverride49.xml"/><Relationship Id="rId4" Type="http://schemas.openxmlformats.org/officeDocument/2006/relationships/image" Target="../media/image2.jpeg"/></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50.xml"/><Relationship Id="rId4" Type="http://schemas.openxmlformats.org/officeDocument/2006/relationships/image" Target="../media/image92.png"/></Relationships>
</file>

<file path=ppt/slides/_rels/slide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51.xml"/><Relationship Id="rId5" Type="http://schemas.openxmlformats.org/officeDocument/2006/relationships/image" Target="../media/image94.png"/><Relationship Id="rId4" Type="http://schemas.openxmlformats.org/officeDocument/2006/relationships/image" Target="../media/image93.png"/></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52.xml"/><Relationship Id="rId4" Type="http://schemas.openxmlformats.org/officeDocument/2006/relationships/image" Target="../media/image95.png"/></Relationships>
</file>

<file path=ppt/slides/_rels/slide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53.xml"/><Relationship Id="rId4" Type="http://schemas.openxmlformats.org/officeDocument/2006/relationships/image" Target="../media/image96.png"/></Relationships>
</file>

<file path=ppt/slides/_rels/slide5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slideLayout" Target="../slideLayouts/slideLayout1.xml"/><Relationship Id="rId1" Type="http://schemas.openxmlformats.org/officeDocument/2006/relationships/themeOverride" Target="../theme/themeOverride54.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2.jpeg"/></Relationships>
</file>

<file path=ppt/slides/_rels/slide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55.xml"/><Relationship Id="rId4" Type="http://schemas.openxmlformats.org/officeDocument/2006/relationships/image" Target="../media/image100.png"/></Relationships>
</file>

<file path=ppt/slides/_rels/slide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56.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6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slideLayout" Target="../slideLayouts/slideLayout1.xml"/><Relationship Id="rId1" Type="http://schemas.openxmlformats.org/officeDocument/2006/relationships/themeOverride" Target="../theme/themeOverride57.xml"/><Relationship Id="rId4" Type="http://schemas.openxmlformats.org/officeDocument/2006/relationships/image" Target="../media/image2.jpeg"/></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58.xml"/><Relationship Id="rId4" Type="http://schemas.openxmlformats.org/officeDocument/2006/relationships/image" Target="../media/image105.png"/></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59.xml"/><Relationship Id="rId5" Type="http://schemas.openxmlformats.org/officeDocument/2006/relationships/image" Target="../media/image107.png"/><Relationship Id="rId4" Type="http://schemas.openxmlformats.org/officeDocument/2006/relationships/image" Target="../media/image106.png"/></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60.xml"/><Relationship Id="rId4" Type="http://schemas.openxmlformats.org/officeDocument/2006/relationships/image" Target="../media/image108.png"/></Relationships>
</file>

<file path=ppt/slides/_rels/slide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61.xml"/><Relationship Id="rId4" Type="http://schemas.openxmlformats.org/officeDocument/2006/relationships/image" Target="../media/image109.png"/></Relationships>
</file>

<file path=ppt/slides/_rels/slide6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62.xml"/><Relationship Id="rId5" Type="http://schemas.openxmlformats.org/officeDocument/2006/relationships/image" Target="../media/image111.png"/><Relationship Id="rId4" Type="http://schemas.openxmlformats.org/officeDocument/2006/relationships/image" Target="../media/image110.png"/></Relationships>
</file>

<file path=ppt/slides/_rels/slide6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63.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64.xml"/><Relationship Id="rId4" Type="http://schemas.openxmlformats.org/officeDocument/2006/relationships/image" Target="../media/image115.jpeg"/></Relationships>
</file>

<file path=ppt/slides/_rels/slide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65.xml"/><Relationship Id="rId4" Type="http://schemas.openxmlformats.org/officeDocument/2006/relationships/image" Target="../media/image116.png"/></Relationships>
</file>

<file path=ppt/slides/_rels/slide7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slideLayout" Target="../slideLayouts/slideLayout1.xml"/><Relationship Id="rId1" Type="http://schemas.openxmlformats.org/officeDocument/2006/relationships/themeOverride" Target="../theme/themeOverride66.xml"/><Relationship Id="rId4" Type="http://schemas.openxmlformats.org/officeDocument/2006/relationships/image" Target="../media/image2.jpeg"/></Relationships>
</file>

<file path=ppt/slides/_rels/slide7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67.xml"/><Relationship Id="rId6" Type="http://schemas.openxmlformats.org/officeDocument/2006/relationships/image" Target="../media/image120.emf"/><Relationship Id="rId5" Type="http://schemas.openxmlformats.org/officeDocument/2006/relationships/image" Target="../media/image119.emf"/><Relationship Id="rId4" Type="http://schemas.openxmlformats.org/officeDocument/2006/relationships/image" Target="../media/image118.emf"/></Relationships>
</file>

<file path=ppt/slides/_rels/slide7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68.xml"/><Relationship Id="rId5" Type="http://schemas.openxmlformats.org/officeDocument/2006/relationships/image" Target="../media/image122.png"/><Relationship Id="rId4" Type="http://schemas.openxmlformats.org/officeDocument/2006/relationships/image" Target="../media/image121.png"/></Relationships>
</file>

<file path=ppt/slides/_rels/slide7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69.xml"/><Relationship Id="rId4" Type="http://schemas.openxmlformats.org/officeDocument/2006/relationships/image" Target="../media/image123.png"/></Relationships>
</file>

<file path=ppt/slides/_rels/slide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70.xml"/><Relationship Id="rId4" Type="http://schemas.openxmlformats.org/officeDocument/2006/relationships/image" Target="../media/image124.png"/></Relationships>
</file>

<file path=ppt/slides/_rels/slide7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71.xml"/><Relationship Id="rId4" Type="http://schemas.openxmlformats.org/officeDocument/2006/relationships/image" Target="../media/image125.png"/></Relationships>
</file>

<file path=ppt/slides/_rels/slide7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72.xml"/><Relationship Id="rId5" Type="http://schemas.openxmlformats.org/officeDocument/2006/relationships/image" Target="../media/image126.png"/><Relationship Id="rId4" Type="http://schemas.openxmlformats.org/officeDocument/2006/relationships/image" Target="../media/image119.emf"/></Relationships>
</file>

<file path=ppt/slides/_rels/slide7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73.xml"/><Relationship Id="rId5" Type="http://schemas.openxmlformats.org/officeDocument/2006/relationships/image" Target="../media/image128.png"/><Relationship Id="rId4" Type="http://schemas.openxmlformats.org/officeDocument/2006/relationships/image" Target="../media/image127.png"/></Relationships>
</file>

<file path=ppt/slides/_rels/slide7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32.png"/><Relationship Id="rId2" Type="http://schemas.openxmlformats.org/officeDocument/2006/relationships/slideLayout" Target="../slideLayouts/slideLayout1.xml"/><Relationship Id="rId1" Type="http://schemas.openxmlformats.org/officeDocument/2006/relationships/themeOverride" Target="../theme/themeOverride74.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7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slideLayout" Target="../slideLayouts/slideLayout1.xml"/><Relationship Id="rId1" Type="http://schemas.openxmlformats.org/officeDocument/2006/relationships/themeOverride" Target="../theme/themeOverride75.xml"/><Relationship Id="rId4" Type="http://schemas.openxmlformats.org/officeDocument/2006/relationships/image" Target="../media/image2.jpeg"/></Relationships>
</file>

<file path=ppt/slides/_rels/slide8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4.png"/><Relationship Id="rId1" Type="http://schemas.openxmlformats.org/officeDocument/2006/relationships/slideLayout" Target="../slideLayouts/slideLayout1.xml"/><Relationship Id="rId4" Type="http://schemas.openxmlformats.org/officeDocument/2006/relationships/image" Target="../media/image138.png"/></Relationships>
</file>

<file path=ppt/slides/_rels/slide8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34.png"/><Relationship Id="rId1" Type="http://schemas.openxmlformats.org/officeDocument/2006/relationships/slideLayout" Target="../slideLayouts/slideLayout1.xml"/><Relationship Id="rId4" Type="http://schemas.openxmlformats.org/officeDocument/2006/relationships/image" Target="../media/image142.png"/></Relationships>
</file>

<file path=ppt/slides/_rels/slide8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3.png"/><Relationship Id="rId1" Type="http://schemas.openxmlformats.org/officeDocument/2006/relationships/slideLayout" Target="../slideLayouts/slideLayout1.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34.png"/></Relationships>
</file>

<file path=ppt/slides/_rels/slide8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34.png"/><Relationship Id="rId1" Type="http://schemas.openxmlformats.org/officeDocument/2006/relationships/slideLayout" Target="../slideLayouts/slideLayout1.xml"/><Relationship Id="rId4" Type="http://schemas.openxmlformats.org/officeDocument/2006/relationships/image" Target="../media/image150.png"/></Relationships>
</file>

<file path=ppt/slides/_rels/slide91.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55.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56.png"/><Relationship Id="rId1" Type="http://schemas.openxmlformats.org/officeDocument/2006/relationships/slideLayout" Target="../slideLayouts/slideLayout1.xml"/><Relationship Id="rId4" Type="http://schemas.openxmlformats.org/officeDocument/2006/relationships/image" Target="../media/image157.png"/></Relationships>
</file>

<file path=ppt/slides/_rels/slide9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58.jpeg"/><Relationship Id="rId1" Type="http://schemas.openxmlformats.org/officeDocument/2006/relationships/slideLayout" Target="../slideLayouts/slideLayout1.xml"/><Relationship Id="rId4" Type="http://schemas.openxmlformats.org/officeDocument/2006/relationships/image" Target="../media/image159.jpeg"/></Relationships>
</file>

<file path=ppt/slides/_rels/slide98.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34.png"/><Relationship Id="rId1" Type="http://schemas.openxmlformats.org/officeDocument/2006/relationships/slideLayout" Target="../slideLayouts/slideLayout1.xml"/><Relationship Id="rId4" Type="http://schemas.openxmlformats.org/officeDocument/2006/relationships/image" Target="../media/image161.png"/></Relationships>
</file>

<file path=ppt/slides/_rels/slide99.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34.png"/><Relationship Id="rId1" Type="http://schemas.openxmlformats.org/officeDocument/2006/relationships/slideLayout" Target="../slideLayouts/slideLayout1.xml"/><Relationship Id="rId4" Type="http://schemas.openxmlformats.org/officeDocument/2006/relationships/image" Target="../media/image163.png"/></Relationships>
</file>

<file path=ppt/slides/_rels/slide100.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67.png"/><Relationship Id="rId5" Type="http://schemas.openxmlformats.org/officeDocument/2006/relationships/hyperlink" Target="http://vivoinchiostro.files.wordpress.com/2014/11/wpid-semafororosso.gif" TargetMode="External"/><Relationship Id="rId4" Type="http://schemas.openxmlformats.org/officeDocument/2006/relationships/image" Target="../media/image166.jpeg"/></Relationships>
</file>

<file path=ppt/slides/_rels/slide10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34.png"/><Relationship Id="rId1" Type="http://schemas.openxmlformats.org/officeDocument/2006/relationships/slideLayout" Target="../slideLayouts/slideLayout1.xml"/><Relationship Id="rId5" Type="http://schemas.openxmlformats.org/officeDocument/2006/relationships/image" Target="../media/image170.jpeg"/><Relationship Id="rId4" Type="http://schemas.openxmlformats.org/officeDocument/2006/relationships/image" Target="../media/image169.png"/></Relationships>
</file>

<file path=ppt/slides/_rels/slide104.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3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187624" y="980728"/>
            <a:ext cx="7264509" cy="5420073"/>
          </a:xfrm>
        </p:spPr>
        <p:txBody>
          <a:bodyPr/>
          <a:lstStyle/>
          <a:p>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br>
              <a:rPr lang="it-IT" sz="3200" dirty="0">
                <a:solidFill>
                  <a:schemeClr val="tx1"/>
                </a:solidFill>
              </a:rPr>
            </a:br>
            <a:r>
              <a:rPr lang="it-IT" sz="3200" dirty="0">
                <a:solidFill>
                  <a:schemeClr val="tx1"/>
                </a:solidFill>
              </a:rPr>
              <a:t>COME SONO FATTI E COME PORRE IN OPERA GLI IMPIANTI VISTO CON GLI OCCHI DA MURATORE</a:t>
            </a:r>
            <a:br>
              <a:rPr lang="it-IT" sz="3200" dirty="0">
                <a:solidFill>
                  <a:schemeClr val="tx1"/>
                </a:solidFill>
              </a:rPr>
            </a:br>
            <a:br>
              <a:rPr lang="it-IT" sz="3200" dirty="0">
                <a:solidFill>
                  <a:schemeClr val="tx1"/>
                </a:solidFill>
              </a:rPr>
            </a:br>
            <a:r>
              <a:rPr lang="it-IT" sz="3200" dirty="0">
                <a:solidFill>
                  <a:schemeClr val="tx1"/>
                </a:solidFill>
              </a:rPr>
              <a:t>         -  IDRAULICI</a:t>
            </a:r>
            <a:br>
              <a:rPr lang="it-IT" sz="3200" dirty="0">
                <a:solidFill>
                  <a:schemeClr val="tx1"/>
                </a:solidFill>
              </a:rPr>
            </a:br>
            <a:r>
              <a:rPr lang="it-IT" sz="3200" dirty="0">
                <a:solidFill>
                  <a:schemeClr val="tx1"/>
                </a:solidFill>
              </a:rPr>
              <a:t>         -  RISCALDAMENTO</a:t>
            </a:r>
            <a:br>
              <a:rPr lang="it-IT" sz="3200" dirty="0">
                <a:solidFill>
                  <a:schemeClr val="tx1"/>
                </a:solidFill>
              </a:rPr>
            </a:br>
            <a:r>
              <a:rPr lang="it-IT" sz="3200" dirty="0">
                <a:solidFill>
                  <a:schemeClr val="tx1"/>
                </a:solidFill>
              </a:rPr>
              <a:t>         -  CONDIZIONAMENTO</a:t>
            </a:r>
            <a:br>
              <a:rPr lang="it-IT" sz="6000" dirty="0">
                <a:solidFill>
                  <a:schemeClr val="tx1"/>
                </a:solidFill>
              </a:rPr>
            </a:br>
            <a:r>
              <a:rPr lang="it-IT" sz="3200" dirty="0">
                <a:solidFill>
                  <a:schemeClr val="tx1"/>
                </a:solidFill>
              </a:rPr>
              <a:t>         -  LATTONERIA </a:t>
            </a:r>
            <a:br>
              <a:rPr lang="it-IT" sz="3200" dirty="0">
                <a:solidFill>
                  <a:schemeClr val="tx1"/>
                </a:solidFill>
              </a:rPr>
            </a:br>
            <a:r>
              <a:rPr lang="it-IT" sz="3200" dirty="0">
                <a:solidFill>
                  <a:schemeClr val="tx1"/>
                </a:solidFill>
              </a:rPr>
              <a:t>         -  CANNE FUMARIE  E  GAS</a:t>
            </a:r>
            <a:br>
              <a:rPr lang="it-IT" sz="3200" dirty="0">
                <a:solidFill>
                  <a:schemeClr val="tx1"/>
                </a:solidFill>
              </a:rPr>
            </a:br>
            <a:endParaRPr lang="it-IT" sz="6000" dirty="0">
              <a:solidFill>
                <a:schemeClr val="tx1"/>
              </a:solidFill>
            </a:endParaRPr>
          </a:p>
        </p:txBody>
      </p:sp>
      <p:sp>
        <p:nvSpPr>
          <p:cNvPr id="3" name="Sottotitolo 2"/>
          <p:cNvSpPr>
            <a:spLocks noGrp="1"/>
          </p:cNvSpPr>
          <p:nvPr>
            <p:ph type="subTitle" idx="1"/>
          </p:nvPr>
        </p:nvSpPr>
        <p:spPr/>
        <p:txBody>
          <a:bodyPr>
            <a:normAutofit/>
          </a:bodyPr>
          <a:lstStyle/>
          <a:p>
            <a:r>
              <a:rPr lang="it-IT" sz="1800" b="1" dirty="0">
                <a:solidFill>
                  <a:schemeClr val="bg2">
                    <a:lumMod val="10000"/>
                  </a:schemeClr>
                </a:solidFill>
              </a:rPr>
              <a:t>PROGRAMMA DI SUPPORTO IDRAULICO PER OPERATORI EDILI</a:t>
            </a:r>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sp>
        <p:nvSpPr>
          <p:cNvPr id="7" name="Segnaposto numero diapositiva 6"/>
          <p:cNvSpPr>
            <a:spLocks noGrp="1"/>
          </p:cNvSpPr>
          <p:nvPr>
            <p:ph type="sldNum" sz="quarter" idx="12"/>
          </p:nvPr>
        </p:nvSpPr>
        <p:spPr/>
        <p:txBody>
          <a:bodyPr/>
          <a:lstStyle/>
          <a:p>
            <a:fld id="{C8E2E30F-CAFE-48AE-ADBF-BC7A57BE7447}" type="slidenum">
              <a:rPr lang="it-IT" smtClean="0"/>
              <a:pPr/>
              <a:t>1</a:t>
            </a:fld>
            <a:endParaRPr lang="it-IT" dirty="0"/>
          </a:p>
        </p:txBody>
      </p:sp>
    </p:spTree>
    <p:extLst>
      <p:ext uri="{BB962C8B-B14F-4D97-AF65-F5344CB8AC3E}">
        <p14:creationId xmlns:p14="http://schemas.microsoft.com/office/powerpoint/2010/main" val="4000629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3600" dirty="0">
                <a:solidFill>
                  <a:srgbClr val="000000"/>
                </a:solidFill>
              </a:rPr>
              <a:t>Impianti idraulici</a:t>
            </a:r>
            <a:br>
              <a:rPr lang="it-IT" sz="3600" u="sng" dirty="0">
                <a:solidFill>
                  <a:srgbClr val="000000"/>
                </a:solidFill>
              </a:rPr>
            </a:br>
            <a:br>
              <a:rPr lang="it-IT" sz="3600" u="sng" dirty="0">
                <a:solidFill>
                  <a:srgbClr val="000000"/>
                </a:solidFill>
              </a:rPr>
            </a:br>
            <a:r>
              <a:rPr lang="it-IT" sz="2000" b="0" u="sng" dirty="0">
                <a:solidFill>
                  <a:srgbClr val="000000"/>
                </a:solidFill>
                <a:effectLst/>
              </a:rPr>
              <a:t>tubazioni  per  acqua calda , fredda e scarichi </a:t>
            </a:r>
            <a:br>
              <a:rPr lang="it-IT" sz="2000" b="0" u="sng" dirty="0">
                <a:solidFill>
                  <a:srgbClr val="000000"/>
                </a:solidFill>
                <a:effectLst/>
              </a:rPr>
            </a:br>
            <a:br>
              <a:rPr lang="it-IT" sz="2000" b="0" u="sng" dirty="0">
                <a:solidFill>
                  <a:srgbClr val="000000"/>
                </a:solidFill>
                <a:effectLst/>
              </a:rPr>
            </a:br>
            <a:r>
              <a:rPr lang="it-IT" sz="2000" b="0" u="sng" dirty="0">
                <a:solidFill>
                  <a:srgbClr val="000000"/>
                </a:solidFill>
                <a:effectLst/>
              </a:rPr>
              <a:t>tipologia delle tubazioni: acciaio, rame, multistrato, ppr, pph, pvc, pe, pex</a:t>
            </a:r>
            <a:br>
              <a:rPr lang="it-IT" sz="2000" b="0" u="sng" dirty="0">
                <a:solidFill>
                  <a:srgbClr val="000000"/>
                </a:solidFill>
                <a:effectLst/>
              </a:rPr>
            </a:br>
            <a:br>
              <a:rPr lang="it-IT" sz="2000" b="0" u="sng" dirty="0">
                <a:solidFill>
                  <a:srgbClr val="000000"/>
                </a:solidFill>
                <a:effectLst/>
              </a:rPr>
            </a:br>
            <a:r>
              <a:rPr lang="it-IT" sz="2000" b="0" u="sng" dirty="0">
                <a:solidFill>
                  <a:srgbClr val="000000"/>
                </a:solidFill>
                <a:effectLst/>
              </a:rPr>
              <a:t>come si posano,  </a:t>
            </a:r>
            <a:br>
              <a:rPr lang="it-IT" sz="2000" b="0" u="sng" dirty="0">
                <a:solidFill>
                  <a:srgbClr val="000000"/>
                </a:solidFill>
                <a:effectLst/>
              </a:rPr>
            </a:br>
            <a:br>
              <a:rPr lang="it-IT" sz="2000" b="0" u="sng" dirty="0">
                <a:solidFill>
                  <a:srgbClr val="000000"/>
                </a:solidFill>
                <a:effectLst/>
              </a:rPr>
            </a:br>
            <a:r>
              <a:rPr lang="it-IT" sz="2000" b="0" u="sng" dirty="0">
                <a:solidFill>
                  <a:srgbClr val="000000"/>
                </a:solidFill>
                <a:effectLst/>
              </a:rPr>
              <a:t>dimensioni dei sanitari per il bagno</a:t>
            </a:r>
            <a:br>
              <a:rPr lang="it-IT" sz="2000" b="0" u="sng" dirty="0">
                <a:solidFill>
                  <a:srgbClr val="000000"/>
                </a:solidFill>
                <a:effectLst/>
              </a:rPr>
            </a:br>
            <a:br>
              <a:rPr lang="it-IT" sz="2000" b="0" u="sng" dirty="0">
                <a:solidFill>
                  <a:srgbClr val="000000"/>
                </a:solidFill>
                <a:effectLst/>
              </a:rPr>
            </a:br>
            <a:r>
              <a:rPr lang="it-IT" sz="2000" b="0" u="sng" dirty="0">
                <a:solidFill>
                  <a:srgbClr val="000000"/>
                </a:solidFill>
                <a:effectLst/>
              </a:rPr>
              <a:t>distanze di rispetto prese elettriche dai punti acqua</a:t>
            </a:r>
            <a:br>
              <a:rPr lang="it-IT" sz="2000" b="0" u="sng" dirty="0">
                <a:solidFill>
                  <a:srgbClr val="000000"/>
                </a:solidFill>
                <a:effectLst/>
              </a:rPr>
            </a:br>
            <a:br>
              <a:rPr lang="it-IT" sz="2000" b="0" u="sng" dirty="0">
                <a:solidFill>
                  <a:srgbClr val="000000"/>
                </a:solidFill>
                <a:effectLst/>
              </a:rPr>
            </a:br>
            <a:r>
              <a:rPr lang="it-IT" sz="2000" b="0" u="sng" dirty="0">
                <a:solidFill>
                  <a:srgbClr val="000000"/>
                </a:solidFill>
                <a:effectLst/>
              </a:rPr>
              <a:t>scarichi singoli e multipli, colonne di scarico, sfiati</a:t>
            </a:r>
            <a:br>
              <a:rPr lang="it-IT" sz="2000" b="0" u="sng" dirty="0">
                <a:solidFill>
                  <a:srgbClr val="000000"/>
                </a:solidFill>
                <a:effectLst/>
              </a:rPr>
            </a:br>
            <a:br>
              <a:rPr lang="it-IT" sz="2000" b="0" u="sng" dirty="0">
                <a:solidFill>
                  <a:srgbClr val="000000"/>
                </a:solidFill>
                <a:effectLst/>
              </a:rPr>
            </a:br>
            <a:r>
              <a:rPr lang="it-IT" sz="2000" b="0" u="sng" dirty="0">
                <a:solidFill>
                  <a:srgbClr val="000000"/>
                </a:solidFill>
                <a:effectLst/>
              </a:rPr>
              <a:t>LIVELLO e la sua importanza</a:t>
            </a:r>
            <a:endParaRPr lang="it-IT" sz="4000" dirty="0">
              <a:solidFill>
                <a:srgbClr val="00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4088" y="764704"/>
            <a:ext cx="1285225" cy="13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2</a:t>
            </a:fld>
            <a:endParaRPr lang="it-IT" dirty="0"/>
          </a:p>
        </p:txBody>
      </p:sp>
    </p:spTree>
    <p:extLst>
      <p:ext uri="{BB962C8B-B14F-4D97-AF65-F5344CB8AC3E}">
        <p14:creationId xmlns:p14="http://schemas.microsoft.com/office/powerpoint/2010/main" val="4230520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chemeClr val="bg2">
                    <a:lumMod val="10000"/>
                  </a:schemeClr>
                </a:solidFill>
                <a:effectLst/>
              </a:rPr>
              <a:t>Ogni impianto che va installato, ha bisogno di un supporto edile in base al lavoro da realizzare.</a:t>
            </a:r>
            <a:br>
              <a:rPr lang="it-IT" sz="2000" b="0" dirty="0">
                <a:solidFill>
                  <a:schemeClr val="bg2">
                    <a:lumMod val="10000"/>
                  </a:schemeClr>
                </a:solidFill>
                <a:effectLst/>
              </a:rPr>
            </a:br>
            <a:br>
              <a:rPr lang="it-IT" sz="2000" b="0" dirty="0">
                <a:solidFill>
                  <a:schemeClr val="bg2">
                    <a:lumMod val="10000"/>
                  </a:schemeClr>
                </a:solidFill>
                <a:effectLst/>
              </a:rPr>
            </a:br>
            <a:r>
              <a:rPr lang="it-IT" sz="2000" b="0" dirty="0">
                <a:solidFill>
                  <a:schemeClr val="bg2">
                    <a:lumMod val="10000"/>
                  </a:schemeClr>
                </a:solidFill>
                <a:effectLst/>
              </a:rPr>
              <a:t>può essere di esecuzione tracce, fori passanti nelle pareti, ancoraggi speciali, rotture e ripristini per ricerca guasti,</a:t>
            </a:r>
            <a:br>
              <a:rPr lang="it-IT" sz="2000" b="0" dirty="0">
                <a:solidFill>
                  <a:schemeClr val="bg2">
                    <a:lumMod val="10000"/>
                  </a:schemeClr>
                </a:solidFill>
                <a:effectLst/>
              </a:rPr>
            </a:br>
            <a:r>
              <a:rPr lang="it-IT" sz="2000" b="0" dirty="0">
                <a:solidFill>
                  <a:schemeClr val="bg2">
                    <a:lumMod val="10000"/>
                  </a:schemeClr>
                </a:solidFill>
                <a:effectLst/>
              </a:rPr>
              <a:t>copertura impianti ecc. ecc. </a:t>
            </a:r>
            <a:br>
              <a:rPr lang="it-IT" sz="2000" b="0" dirty="0">
                <a:solidFill>
                  <a:schemeClr val="bg2">
                    <a:lumMod val="10000"/>
                  </a:schemeClr>
                </a:solidFill>
                <a:effectLst/>
              </a:rPr>
            </a:br>
            <a:br>
              <a:rPr lang="it-IT" sz="2000" b="0" dirty="0">
                <a:solidFill>
                  <a:schemeClr val="bg2">
                    <a:lumMod val="10000"/>
                  </a:schemeClr>
                </a:solidFill>
                <a:effectLst/>
              </a:rPr>
            </a:br>
            <a:r>
              <a:rPr lang="it-IT" sz="2000" b="0" dirty="0">
                <a:solidFill>
                  <a:schemeClr val="bg2">
                    <a:lumMod val="10000"/>
                  </a:schemeClr>
                </a:solidFill>
                <a:effectLst/>
              </a:rPr>
              <a:t>Quando si lavora al «grezzo» la cosa più importante è il </a:t>
            </a:r>
            <a:r>
              <a:rPr lang="it-IT" sz="2000" u="sng" dirty="0">
                <a:solidFill>
                  <a:schemeClr val="bg2">
                    <a:lumMod val="10000"/>
                  </a:schemeClr>
                </a:solidFill>
                <a:effectLst/>
              </a:rPr>
              <a:t>LIVELLO</a:t>
            </a:r>
            <a:br>
              <a:rPr lang="it-IT" sz="2000" b="0" dirty="0">
                <a:solidFill>
                  <a:schemeClr val="bg2">
                    <a:lumMod val="10000"/>
                  </a:schemeClr>
                </a:solidFill>
                <a:effectLst/>
              </a:rPr>
            </a:br>
            <a:r>
              <a:rPr lang="it-IT" sz="2000" b="0" dirty="0">
                <a:solidFill>
                  <a:schemeClr val="bg2">
                    <a:lumMod val="10000"/>
                  </a:schemeClr>
                </a:solidFill>
                <a:effectLst/>
              </a:rPr>
              <a:t>necessario come riferimento per la posa impianti sottotraccia e per la successiva finitura con</a:t>
            </a:r>
            <a:br>
              <a:rPr lang="it-IT" sz="2000" b="0" dirty="0">
                <a:solidFill>
                  <a:schemeClr val="bg2">
                    <a:lumMod val="10000"/>
                  </a:schemeClr>
                </a:solidFill>
                <a:effectLst/>
              </a:rPr>
            </a:br>
            <a:r>
              <a:rPr lang="it-IT" sz="2000" b="0" dirty="0">
                <a:solidFill>
                  <a:schemeClr val="bg2">
                    <a:lumMod val="10000"/>
                  </a:schemeClr>
                </a:solidFill>
                <a:effectLst/>
              </a:rPr>
              <a:t>montaggio finale delle</a:t>
            </a:r>
            <a:br>
              <a:rPr lang="it-IT" sz="2000" b="0" dirty="0">
                <a:solidFill>
                  <a:schemeClr val="bg2">
                    <a:lumMod val="10000"/>
                  </a:schemeClr>
                </a:solidFill>
                <a:effectLst/>
              </a:rPr>
            </a:br>
            <a:r>
              <a:rPr lang="it-IT" sz="2000" b="0" dirty="0">
                <a:solidFill>
                  <a:schemeClr val="bg2">
                    <a:lumMod val="10000"/>
                  </a:schemeClr>
                </a:solidFill>
                <a:effectLst/>
              </a:rPr>
              <a:t>apparecchiature nel</a:t>
            </a:r>
            <a:br>
              <a:rPr lang="it-IT" sz="2000" b="0" dirty="0">
                <a:solidFill>
                  <a:schemeClr val="bg2">
                    <a:lumMod val="10000"/>
                  </a:schemeClr>
                </a:solidFill>
                <a:effectLst/>
              </a:rPr>
            </a:br>
            <a:r>
              <a:rPr lang="it-IT" sz="2000" b="0" dirty="0">
                <a:solidFill>
                  <a:schemeClr val="bg2">
                    <a:lumMod val="10000"/>
                  </a:schemeClr>
                </a:solidFill>
                <a:effectLst/>
              </a:rPr>
              <a:t>rispetto delle quote e</a:t>
            </a:r>
            <a:br>
              <a:rPr lang="it-IT" sz="2000" b="0" dirty="0">
                <a:solidFill>
                  <a:schemeClr val="bg2">
                    <a:lumMod val="10000"/>
                  </a:schemeClr>
                </a:solidFill>
                <a:effectLst/>
              </a:rPr>
            </a:br>
            <a:r>
              <a:rPr lang="it-IT" sz="2000" b="0" dirty="0">
                <a:solidFill>
                  <a:schemeClr val="bg2">
                    <a:lumMod val="10000"/>
                  </a:schemeClr>
                </a:solidFill>
                <a:effectLst/>
              </a:rPr>
              <a:t>dimensioni previste dal</a:t>
            </a:r>
            <a:br>
              <a:rPr lang="it-IT" sz="2000" b="0" dirty="0">
                <a:solidFill>
                  <a:schemeClr val="bg2">
                    <a:lumMod val="10000"/>
                  </a:schemeClr>
                </a:solidFill>
                <a:effectLst/>
              </a:rPr>
            </a:br>
            <a:r>
              <a:rPr lang="it-IT" sz="2000" b="0" dirty="0">
                <a:solidFill>
                  <a:schemeClr val="bg2">
                    <a:lumMod val="10000"/>
                  </a:schemeClr>
                </a:solidFill>
                <a:effectLst/>
              </a:rPr>
              <a:t>progetto</a:t>
            </a:r>
            <a:br>
              <a:rPr lang="it-IT" sz="2000" dirty="0">
                <a:solidFill>
                  <a:schemeClr val="bg2">
                    <a:lumMod val="10000"/>
                  </a:schemeClr>
                </a:solidFill>
                <a:effectLst/>
              </a:rPr>
            </a:br>
            <a:br>
              <a:rPr lang="it-IT" sz="2000" dirty="0">
                <a:solidFill>
                  <a:schemeClr val="bg2">
                    <a:lumMod val="10000"/>
                  </a:schemeClr>
                </a:solidFill>
                <a:effectLst/>
              </a:rPr>
            </a:br>
            <a:r>
              <a:rPr lang="it-IT" sz="2000" dirty="0">
                <a:solidFill>
                  <a:schemeClr val="bg2">
                    <a:lumMod val="10000"/>
                  </a:schemeClr>
                </a:solidFill>
                <a:effectLst/>
              </a:rPr>
              <a:t>  </a:t>
            </a: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026" name="Picture 2" descr="C:\Users\claudio\Desktop\posa%20sottofondo[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4048" y="4149080"/>
            <a:ext cx="2038350" cy="2105025"/>
          </a:xfrm>
          <a:prstGeom prst="rect">
            <a:avLst/>
          </a:prstGeom>
          <a:noFill/>
          <a:extLst>
            <a:ext uri="{909E8E84-426E-40DD-AFC4-6F175D3DCCD1}">
              <a14:hiddenFill xmlns:a14="http://schemas.microsoft.com/office/drawing/2010/main">
                <a:solidFill>
                  <a:srgbClr val="FFFFFF"/>
                </a:solidFill>
              </a14:hiddenFill>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3</a:t>
            </a:fld>
            <a:endParaRPr lang="it-IT" dirty="0"/>
          </a:p>
        </p:txBody>
      </p:sp>
    </p:spTree>
    <p:extLst>
      <p:ext uri="{BB962C8B-B14F-4D97-AF65-F5344CB8AC3E}">
        <p14:creationId xmlns:p14="http://schemas.microsoft.com/office/powerpoint/2010/main" val="3644459837"/>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3600" dirty="0">
                <a:solidFill>
                  <a:schemeClr val="tx1">
                    <a:lumMod val="50000"/>
                  </a:schemeClr>
                </a:solidFill>
              </a:rPr>
              <a:t>Impianto idraulico</a:t>
            </a:r>
            <a:br>
              <a:rPr lang="it-IT" sz="3600" dirty="0">
                <a:solidFill>
                  <a:schemeClr val="tx1">
                    <a:lumMod val="50000"/>
                  </a:schemeClr>
                </a:solidFill>
              </a:rPr>
            </a:br>
            <a:r>
              <a:rPr lang="it-IT" sz="1600" b="0" dirty="0">
                <a:solidFill>
                  <a:schemeClr val="tx1">
                    <a:lumMod val="50000"/>
                  </a:schemeClr>
                </a:solidFill>
                <a:effectLst/>
              </a:rPr>
              <a:t>sostanzialmente l’impianto idraulico è formato da due tubi </a:t>
            </a:r>
            <a:br>
              <a:rPr lang="it-IT" sz="1600" b="0" dirty="0">
                <a:solidFill>
                  <a:schemeClr val="tx1">
                    <a:lumMod val="50000"/>
                  </a:schemeClr>
                </a:solidFill>
                <a:effectLst/>
              </a:rPr>
            </a:br>
            <a:r>
              <a:rPr lang="it-IT" sz="1600" b="0" dirty="0">
                <a:solidFill>
                  <a:schemeClr val="tx1">
                    <a:lumMod val="50000"/>
                  </a:schemeClr>
                </a:solidFill>
                <a:effectLst/>
              </a:rPr>
              <a:t>uno per l’acqua calda, l’altro per l’acqua fredda</a:t>
            </a:r>
            <a:br>
              <a:rPr lang="it-IT" sz="1600" b="0" dirty="0">
                <a:solidFill>
                  <a:schemeClr val="tx1">
                    <a:lumMod val="50000"/>
                  </a:schemeClr>
                </a:solidFill>
                <a:effectLst/>
              </a:rPr>
            </a:br>
            <a:r>
              <a:rPr lang="it-IT" sz="1600" b="0" dirty="0">
                <a:solidFill>
                  <a:schemeClr val="tx1">
                    <a:lumMod val="50000"/>
                  </a:schemeClr>
                </a:solidFill>
                <a:effectLst/>
              </a:rPr>
              <a:t>mentre l’acqua fredda raggiunge tutte le apparecchiature sanitarie, l’acqua calda ne  servirà solo alcune: bidet, lavabo, vasca, doccia e lavello cucina</a:t>
            </a: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r>
              <a:rPr lang="it-IT" sz="1600" b="0" dirty="0">
                <a:solidFill>
                  <a:schemeClr val="tx1">
                    <a:lumMod val="50000"/>
                  </a:schemeClr>
                </a:solidFill>
                <a:effectLst/>
              </a:rPr>
              <a:t>la posa impianto può</a:t>
            </a:r>
            <a:br>
              <a:rPr lang="it-IT" sz="1600" b="0" dirty="0">
                <a:solidFill>
                  <a:schemeClr val="tx1">
                    <a:lumMod val="50000"/>
                  </a:schemeClr>
                </a:solidFill>
                <a:effectLst/>
              </a:rPr>
            </a:br>
            <a:r>
              <a:rPr lang="it-IT" sz="1600" b="0" dirty="0">
                <a:solidFill>
                  <a:schemeClr val="tx1">
                    <a:lumMod val="50000"/>
                  </a:schemeClr>
                </a:solidFill>
                <a:effectLst/>
              </a:rPr>
              <a:t>avvenire in due modi</a:t>
            </a: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r>
              <a:rPr lang="it-IT" sz="1600" b="0" dirty="0">
                <a:solidFill>
                  <a:schemeClr val="tx1">
                    <a:lumMod val="50000"/>
                  </a:schemeClr>
                </a:solidFill>
                <a:effectLst/>
              </a:rPr>
              <a:t>TRADIZIONALE a due tubi</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6" y="2924944"/>
            <a:ext cx="4837993" cy="36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4</a:t>
            </a:fld>
            <a:endParaRPr lang="it-IT" dirty="0"/>
          </a:p>
        </p:txBody>
      </p:sp>
    </p:spTree>
    <p:extLst>
      <p:ext uri="{BB962C8B-B14F-4D97-AF65-F5344CB8AC3E}">
        <p14:creationId xmlns:p14="http://schemas.microsoft.com/office/powerpoint/2010/main" val="909709237"/>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dirty="0">
                <a:solidFill>
                  <a:schemeClr val="bg2">
                    <a:lumMod val="10000"/>
                  </a:schemeClr>
                </a:solidFill>
                <a:effectLst/>
              </a:rPr>
              <a:t>                                                                                    </a:t>
            </a:r>
            <a:r>
              <a:rPr lang="it-IT" sz="1600" b="0" dirty="0">
                <a:solidFill>
                  <a:schemeClr val="bg2">
                    <a:lumMod val="10000"/>
                  </a:schemeClr>
                </a:solidFill>
                <a:effectLst/>
              </a:rPr>
              <a:t>tradizionale a due tubi con doccia</a:t>
            </a: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r>
              <a:rPr lang="it-IT" sz="1600" b="0" dirty="0">
                <a:solidFill>
                  <a:schemeClr val="bg2">
                    <a:lumMod val="10000"/>
                  </a:schemeClr>
                </a:solidFill>
                <a:effectLst/>
              </a:rPr>
              <a:t>         tradizionale a due tubi  con vasca</a:t>
            </a: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endParaRPr lang="it-IT" sz="1600" dirty="0">
              <a:solidFill>
                <a:schemeClr val="bg2">
                  <a:lumMod val="1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0032" y="3524016"/>
            <a:ext cx="3837390" cy="29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1643" y="938212"/>
            <a:ext cx="3495219" cy="28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5</a:t>
            </a:fld>
            <a:endParaRPr lang="it-IT" dirty="0"/>
          </a:p>
        </p:txBody>
      </p:sp>
    </p:spTree>
    <p:extLst>
      <p:ext uri="{BB962C8B-B14F-4D97-AF65-F5344CB8AC3E}">
        <p14:creationId xmlns:p14="http://schemas.microsoft.com/office/powerpoint/2010/main" val="3316798708"/>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tx1">
                    <a:lumMod val="50000"/>
                  </a:schemeClr>
                </a:solidFill>
                <a:effectLst/>
              </a:rPr>
              <a:t>Oppure,  utilizzando nuove tipologie di materiali ,  con distribuzione a COLLETTORE</a:t>
            </a: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r>
              <a:rPr lang="it-IT" sz="1600" b="0" dirty="0">
                <a:solidFill>
                  <a:schemeClr val="tx1">
                    <a:lumMod val="50000"/>
                  </a:schemeClr>
                </a:solidFill>
                <a:effectLst/>
              </a:rPr>
              <a:t>ogni utenza sarà alimentata direttamente</a:t>
            </a:r>
            <a:br>
              <a:rPr lang="it-IT" sz="1600" b="0" dirty="0">
                <a:solidFill>
                  <a:schemeClr val="tx1">
                    <a:lumMod val="50000"/>
                  </a:schemeClr>
                </a:solidFill>
                <a:effectLst/>
              </a:rPr>
            </a:br>
            <a:r>
              <a:rPr lang="it-IT" sz="1600" b="0" dirty="0">
                <a:solidFill>
                  <a:schemeClr val="tx1">
                    <a:lumMod val="50000"/>
                  </a:schemeClr>
                </a:solidFill>
                <a:effectLst/>
              </a:rPr>
              <a:t>dal collettore, con il tubo acqua fredda e</a:t>
            </a:r>
            <a:br>
              <a:rPr lang="it-IT" sz="1600" b="0" dirty="0">
                <a:solidFill>
                  <a:schemeClr val="tx1">
                    <a:lumMod val="50000"/>
                  </a:schemeClr>
                </a:solidFill>
                <a:effectLst/>
              </a:rPr>
            </a:br>
            <a:r>
              <a:rPr lang="it-IT" sz="1600" b="0" dirty="0">
                <a:solidFill>
                  <a:schemeClr val="tx1">
                    <a:lumMod val="50000"/>
                  </a:schemeClr>
                </a:solidFill>
                <a:effectLst/>
              </a:rPr>
              <a:t>acqua calda.</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76255" y="2204864"/>
            <a:ext cx="4370929" cy="230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52120" y="4191155"/>
            <a:ext cx="2543175"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6</a:t>
            </a:fld>
            <a:endParaRPr lang="it-IT" dirty="0"/>
          </a:p>
        </p:txBody>
      </p:sp>
    </p:spTree>
    <p:extLst>
      <p:ext uri="{BB962C8B-B14F-4D97-AF65-F5344CB8AC3E}">
        <p14:creationId xmlns:p14="http://schemas.microsoft.com/office/powerpoint/2010/main" val="1506558461"/>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bg2">
                    <a:lumMod val="10000"/>
                  </a:schemeClr>
                </a:solidFill>
                <a:effectLst/>
              </a:rPr>
              <a:t>Quando si eseguono le tracce si deve sapere che tipo di tubazione  sarà utilizzata</a:t>
            </a: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r>
              <a:rPr lang="it-IT" sz="1600" b="0" dirty="0">
                <a:solidFill>
                  <a:schemeClr val="bg2">
                    <a:lumMod val="10000"/>
                  </a:schemeClr>
                </a:solidFill>
                <a:effectLst/>
              </a:rPr>
              <a:t>                                                                           se acciaio o ppr saldato per fusione si </a:t>
            </a:r>
            <a:br>
              <a:rPr lang="it-IT" sz="1600" b="0" dirty="0">
                <a:solidFill>
                  <a:schemeClr val="bg2">
                    <a:lumMod val="10000"/>
                  </a:schemeClr>
                </a:solidFill>
                <a:effectLst/>
              </a:rPr>
            </a:br>
            <a:r>
              <a:rPr lang="it-IT" sz="1600" b="0" dirty="0">
                <a:solidFill>
                  <a:schemeClr val="bg2">
                    <a:lumMod val="10000"/>
                  </a:schemeClr>
                </a:solidFill>
                <a:effectLst/>
              </a:rPr>
              <a:t>                                                                              rispetteranno  squadri ed angoli</a:t>
            </a:r>
            <a:br>
              <a:rPr lang="it-IT" sz="1600" b="0" dirty="0">
                <a:solidFill>
                  <a:schemeClr val="bg2">
                    <a:lumMod val="10000"/>
                  </a:schemeClr>
                </a:solidFill>
                <a:effectLst/>
              </a:rPr>
            </a:br>
            <a:r>
              <a:rPr lang="it-IT" sz="1600" b="0" dirty="0">
                <a:solidFill>
                  <a:schemeClr val="bg2">
                    <a:lumMod val="10000"/>
                  </a:schemeClr>
                </a:solidFill>
                <a:effectLst/>
              </a:rPr>
              <a:t>                                                                                     retti per via della rigidità</a:t>
            </a:r>
            <a:br>
              <a:rPr lang="it-IT" sz="1600" b="0" dirty="0">
                <a:solidFill>
                  <a:schemeClr val="bg2">
                    <a:lumMod val="10000"/>
                  </a:schemeClr>
                </a:solidFill>
                <a:effectLst/>
              </a:rPr>
            </a:br>
            <a:r>
              <a:rPr lang="it-IT" sz="1600" b="0" dirty="0">
                <a:solidFill>
                  <a:schemeClr val="bg2">
                    <a:lumMod val="10000"/>
                  </a:schemeClr>
                </a:solidFill>
                <a:effectLst/>
              </a:rPr>
              <a:t>                                                                                             </a:t>
            </a:r>
            <a:br>
              <a:rPr lang="it-IT" sz="1600" b="0" dirty="0">
                <a:solidFill>
                  <a:schemeClr val="bg2">
                    <a:lumMod val="10000"/>
                  </a:schemeClr>
                </a:solidFill>
                <a:effectLst/>
              </a:rPr>
            </a:br>
            <a:r>
              <a:rPr lang="it-IT" sz="1600" b="0" dirty="0">
                <a:solidFill>
                  <a:schemeClr val="bg2">
                    <a:lumMod val="10000"/>
                  </a:schemeClr>
                </a:solidFill>
                <a:effectLst/>
              </a:rPr>
              <a:t>                                                                           </a:t>
            </a: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r>
              <a:rPr lang="it-IT" sz="1600" b="0" dirty="0">
                <a:solidFill>
                  <a:schemeClr val="bg2">
                    <a:lumMod val="10000"/>
                  </a:schemeClr>
                </a:solidFill>
                <a:effectLst/>
              </a:rPr>
              <a:t>         </a:t>
            </a:r>
            <a:br>
              <a:rPr lang="it-IT" sz="1600" b="0" dirty="0">
                <a:solidFill>
                  <a:schemeClr val="bg2">
                    <a:lumMod val="10000"/>
                  </a:schemeClr>
                </a:solidFill>
                <a:effectLst/>
              </a:rPr>
            </a:br>
            <a:br>
              <a:rPr lang="it-IT" sz="1600" b="0" dirty="0">
                <a:solidFill>
                  <a:schemeClr val="bg2">
                    <a:lumMod val="10000"/>
                  </a:schemeClr>
                </a:solidFill>
                <a:effectLst/>
              </a:rPr>
            </a:br>
            <a:r>
              <a:rPr lang="it-IT" sz="1600" b="0" dirty="0">
                <a:solidFill>
                  <a:schemeClr val="bg2">
                    <a:lumMod val="10000"/>
                  </a:schemeClr>
                </a:solidFill>
                <a:effectLst/>
              </a:rPr>
              <a:t>          del tubo</a:t>
            </a:r>
            <a:br>
              <a:rPr lang="it-IT" sz="1600" b="0" dirty="0">
                <a:solidFill>
                  <a:schemeClr val="bg2">
                    <a:lumMod val="10000"/>
                  </a:schemeClr>
                </a:solidFill>
                <a:effectLst/>
              </a:rPr>
            </a:br>
            <a:r>
              <a:rPr lang="it-IT" sz="1600" b="0" dirty="0">
                <a:solidFill>
                  <a:schemeClr val="bg2">
                    <a:lumMod val="10000"/>
                  </a:schemeClr>
                </a:solidFill>
                <a:effectLst/>
              </a:rPr>
              <a:t>        che è fornito in verghe</a:t>
            </a: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endParaRPr lang="it-IT" sz="1600" dirty="0">
              <a:solidFill>
                <a:schemeClr val="bg2">
                  <a:lumMod val="1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9672" y="2276872"/>
            <a:ext cx="3069587" cy="226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4048" y="3506016"/>
            <a:ext cx="3410651"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7</a:t>
            </a:fld>
            <a:endParaRPr lang="it-IT" dirty="0"/>
          </a:p>
        </p:txBody>
      </p:sp>
    </p:spTree>
    <p:extLst>
      <p:ext uri="{BB962C8B-B14F-4D97-AF65-F5344CB8AC3E}">
        <p14:creationId xmlns:p14="http://schemas.microsoft.com/office/powerpoint/2010/main" val="678417246"/>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rgbClr val="000000"/>
                </a:solidFill>
                <a:effectLst/>
              </a:rPr>
              <a:t>Mentre  il tubo di rame ed il multistrato, che si possono acquistare in rotolo,</a:t>
            </a: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r>
              <a:rPr lang="it-IT" sz="1600" b="0" dirty="0">
                <a:solidFill>
                  <a:srgbClr val="000000"/>
                </a:solidFill>
                <a:effectLst/>
              </a:rPr>
              <a:t>è possibile  eseguire delle diagonali per </a:t>
            </a:r>
            <a:br>
              <a:rPr lang="it-IT" sz="1600" b="0" dirty="0">
                <a:solidFill>
                  <a:srgbClr val="000000"/>
                </a:solidFill>
                <a:effectLst/>
              </a:rPr>
            </a:br>
            <a:r>
              <a:rPr lang="it-IT" sz="1600" b="0" dirty="0">
                <a:solidFill>
                  <a:srgbClr val="000000"/>
                </a:solidFill>
                <a:effectLst/>
              </a:rPr>
              <a:t>abbreviare il percorso</a:t>
            </a:r>
            <a:br>
              <a:rPr lang="it-IT" sz="1600" b="0" dirty="0">
                <a:solidFill>
                  <a:srgbClr val="000000"/>
                </a:solidFill>
                <a:effectLst/>
              </a:rPr>
            </a:br>
            <a:r>
              <a:rPr lang="it-IT" sz="1600" b="0" dirty="0">
                <a:solidFill>
                  <a:srgbClr val="000000"/>
                </a:solidFill>
                <a:effectLst/>
              </a:rPr>
              <a:t>sempre nel rispetto delle logiche per una</a:t>
            </a:r>
            <a:br>
              <a:rPr lang="it-IT" sz="1600" b="0" dirty="0">
                <a:solidFill>
                  <a:srgbClr val="000000"/>
                </a:solidFill>
                <a:effectLst/>
              </a:rPr>
            </a:br>
            <a:r>
              <a:rPr lang="it-IT" sz="1600" b="0" dirty="0">
                <a:solidFill>
                  <a:srgbClr val="000000"/>
                </a:solidFill>
                <a:effectLst/>
              </a:rPr>
              <a:t>ricerca futura sottotraccia</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512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7020"/>
          <a:stretch/>
        </p:blipFill>
        <p:spPr bwMode="auto">
          <a:xfrm>
            <a:off x="1331640" y="1916832"/>
            <a:ext cx="3761344" cy="1768477"/>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50569" y="3284984"/>
            <a:ext cx="3296796" cy="3312000"/>
          </a:xfrm>
          <a:prstGeom prst="rect">
            <a:avLst/>
          </a:prstGeom>
          <a:noFill/>
          <a:extLst>
            <a:ext uri="{909E8E84-426E-40DD-AFC4-6F175D3DCCD1}">
              <a14:hiddenFill xmlns:a14="http://schemas.microsoft.com/office/drawing/2010/main">
                <a:solidFill>
                  <a:srgbClr val="FFFFFF"/>
                </a:solidFill>
              </a14:hiddenFill>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8</a:t>
            </a:fld>
            <a:endParaRPr lang="it-IT" dirty="0"/>
          </a:p>
        </p:txBody>
      </p:sp>
    </p:spTree>
    <p:extLst>
      <p:ext uri="{BB962C8B-B14F-4D97-AF65-F5344CB8AC3E}">
        <p14:creationId xmlns:p14="http://schemas.microsoft.com/office/powerpoint/2010/main" val="3200007571"/>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rgbClr val="000000"/>
                </a:solidFill>
                <a:effectLst/>
              </a:rPr>
              <a:t>Impianto acqua calda e fredda</a:t>
            </a:r>
            <a:br>
              <a:rPr lang="it-IT" sz="1600" b="0" dirty="0">
                <a:solidFill>
                  <a:srgbClr val="000000"/>
                </a:solidFill>
                <a:effectLst/>
              </a:rPr>
            </a:br>
            <a:r>
              <a:rPr lang="it-IT" sz="1600" b="0" dirty="0">
                <a:solidFill>
                  <a:srgbClr val="000000"/>
                </a:solidFill>
                <a:effectLst/>
              </a:rPr>
              <a:t>con tubo multistrato pinzato</a:t>
            </a: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r>
              <a:rPr lang="it-IT" sz="1600" b="0" dirty="0">
                <a:solidFill>
                  <a:srgbClr val="000000"/>
                </a:solidFill>
                <a:effectLst/>
              </a:rPr>
              <a:t>in questo caso manca la </a:t>
            </a:r>
            <a:br>
              <a:rPr lang="it-IT" sz="1600" b="0" dirty="0">
                <a:solidFill>
                  <a:srgbClr val="000000"/>
                </a:solidFill>
                <a:effectLst/>
              </a:rPr>
            </a:br>
            <a:r>
              <a:rPr lang="it-IT" sz="1600" b="0" dirty="0">
                <a:solidFill>
                  <a:srgbClr val="000000"/>
                </a:solidFill>
                <a:effectLst/>
              </a:rPr>
              <a:t>coibentazione  al tubo</a:t>
            </a: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r>
              <a:rPr lang="it-IT" sz="1600" b="0" dirty="0">
                <a:solidFill>
                  <a:srgbClr val="000000"/>
                </a:solidFill>
                <a:effectLst/>
              </a:rPr>
              <a:t>a seguire verranno installate</a:t>
            </a:r>
            <a:br>
              <a:rPr lang="it-IT" sz="1600" b="0" dirty="0">
                <a:solidFill>
                  <a:srgbClr val="000000"/>
                </a:solidFill>
                <a:effectLst/>
              </a:rPr>
            </a:br>
            <a:r>
              <a:rPr lang="it-IT" sz="1600" b="0" dirty="0">
                <a:solidFill>
                  <a:srgbClr val="000000"/>
                </a:solidFill>
                <a:effectLst/>
              </a:rPr>
              <a:t>le tubazioni di scarico</a:t>
            </a: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614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9992" y="980728"/>
            <a:ext cx="4168036" cy="55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9</a:t>
            </a:fld>
            <a:endParaRPr lang="it-IT" dirty="0"/>
          </a:p>
        </p:txBody>
      </p:sp>
    </p:spTree>
    <p:extLst>
      <p:ext uri="{BB962C8B-B14F-4D97-AF65-F5344CB8AC3E}">
        <p14:creationId xmlns:p14="http://schemas.microsoft.com/office/powerpoint/2010/main" val="3298806640"/>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dirty="0">
                <a:solidFill>
                  <a:schemeClr val="tx1">
                    <a:lumMod val="50000"/>
                  </a:schemeClr>
                </a:solidFill>
                <a:effectLst/>
              </a:rPr>
              <a:t>            </a:t>
            </a:r>
            <a:r>
              <a:rPr lang="it-IT" sz="1600" b="0" dirty="0">
                <a:solidFill>
                  <a:schemeClr val="tx1">
                    <a:lumMod val="50000"/>
                  </a:schemeClr>
                </a:solidFill>
                <a:effectLst/>
              </a:rPr>
              <a:t>Rispetto degli squadri</a:t>
            </a: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r>
              <a:rPr lang="it-IT" sz="1600" b="0" dirty="0">
                <a:solidFill>
                  <a:schemeClr val="tx1">
                    <a:lumMod val="50000"/>
                  </a:schemeClr>
                </a:solidFill>
                <a:effectLst/>
              </a:rPr>
              <a:t>                                                                                 possibili diagonali </a:t>
            </a: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3928" y="764704"/>
            <a:ext cx="4493892" cy="30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5716" y="3356992"/>
            <a:ext cx="3750994" cy="284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10</a:t>
            </a:fld>
            <a:endParaRPr lang="it-IT" dirty="0"/>
          </a:p>
        </p:txBody>
      </p:sp>
    </p:spTree>
    <p:extLst>
      <p:ext uri="{BB962C8B-B14F-4D97-AF65-F5344CB8AC3E}">
        <p14:creationId xmlns:p14="http://schemas.microsoft.com/office/powerpoint/2010/main" val="3860548543"/>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bg2">
                    <a:lumMod val="10000"/>
                  </a:schemeClr>
                </a:solidFill>
                <a:effectLst/>
              </a:rPr>
              <a:t>Attenzione quando si chiudono le tracce con tubi nudi , al materiale che si utilizza in quanto si possono verificare delle corrosioni</a:t>
            </a: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r>
              <a:rPr lang="it-IT" sz="1600" b="0" dirty="0">
                <a:solidFill>
                  <a:schemeClr val="bg2">
                    <a:lumMod val="10000"/>
                  </a:schemeClr>
                </a:solidFill>
                <a:effectLst/>
              </a:rPr>
              <a:t>                                                    per esempio il gesso  corrode il tubo in ferro</a:t>
            </a: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r>
              <a:rPr lang="it-IT" sz="1600" b="0" dirty="0">
                <a:solidFill>
                  <a:schemeClr val="bg2">
                    <a:lumMod val="10000"/>
                  </a:schemeClr>
                </a:solidFill>
                <a:effectLst/>
              </a:rPr>
              <a:t>è sempre bene che la tubazione sia </a:t>
            </a:r>
            <a:br>
              <a:rPr lang="it-IT" sz="1600" b="0" dirty="0">
                <a:solidFill>
                  <a:schemeClr val="bg2">
                    <a:lumMod val="10000"/>
                  </a:schemeClr>
                </a:solidFill>
                <a:effectLst/>
              </a:rPr>
            </a:br>
            <a:r>
              <a:rPr lang="it-IT" sz="1600" b="0" dirty="0">
                <a:solidFill>
                  <a:schemeClr val="bg2">
                    <a:lumMod val="10000"/>
                  </a:schemeClr>
                </a:solidFill>
                <a:effectLst/>
              </a:rPr>
              <a:t>protetta  con guaina sia per coibentazione</a:t>
            </a:r>
            <a:br>
              <a:rPr lang="it-IT" sz="1600" b="0" dirty="0">
                <a:solidFill>
                  <a:schemeClr val="bg2">
                    <a:lumMod val="10000"/>
                  </a:schemeClr>
                </a:solidFill>
                <a:effectLst/>
              </a:rPr>
            </a:br>
            <a:r>
              <a:rPr lang="it-IT" sz="1600" b="0" dirty="0">
                <a:solidFill>
                  <a:schemeClr val="bg2">
                    <a:lumMod val="10000"/>
                  </a:schemeClr>
                </a:solidFill>
                <a:effectLst/>
              </a:rPr>
              <a:t>che per protezione e per dilatazion</a:t>
            </a:r>
            <a:r>
              <a:rPr lang="it-IT" sz="1600" dirty="0">
                <a:solidFill>
                  <a:schemeClr val="bg2">
                    <a:lumMod val="10000"/>
                  </a:schemeClr>
                </a:solidFill>
                <a:effectLst/>
              </a:rPr>
              <a:t>e</a:t>
            </a: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endParaRPr lang="it-IT" sz="1600" dirty="0">
              <a:solidFill>
                <a:schemeClr val="bg2">
                  <a:lumMod val="1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2276872"/>
            <a:ext cx="2212975" cy="147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08104" y="3484436"/>
            <a:ext cx="2556000" cy="255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11</a:t>
            </a:fld>
            <a:endParaRPr lang="it-IT" dirty="0"/>
          </a:p>
        </p:txBody>
      </p:sp>
    </p:spTree>
    <p:extLst>
      <p:ext uri="{BB962C8B-B14F-4D97-AF65-F5344CB8AC3E}">
        <p14:creationId xmlns:p14="http://schemas.microsoft.com/office/powerpoint/2010/main" val="2597144635"/>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tx1">
                    <a:lumMod val="50000"/>
                  </a:schemeClr>
                </a:solidFill>
                <a:effectLst/>
              </a:rPr>
              <a:t>Quando invece la posa delle tubazioni avviene interrata, la  si dovrà proteggere con sabbia e segnalarla con benda per evitare che lavori successivi danneggino il tubo</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7122" y="1340767"/>
            <a:ext cx="2669547" cy="19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80112" y="4077072"/>
            <a:ext cx="2309829" cy="248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63688" y="1268760"/>
            <a:ext cx="2489361" cy="18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50000"/>
          <a:stretch/>
        </p:blipFill>
        <p:spPr bwMode="auto">
          <a:xfrm>
            <a:off x="1763688" y="4411190"/>
            <a:ext cx="3343434" cy="226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Segnaposto numero diapositiva 10"/>
          <p:cNvSpPr>
            <a:spLocks noGrp="1"/>
          </p:cNvSpPr>
          <p:nvPr>
            <p:ph type="sldNum" sz="quarter" idx="12"/>
          </p:nvPr>
        </p:nvSpPr>
        <p:spPr/>
        <p:txBody>
          <a:bodyPr/>
          <a:lstStyle/>
          <a:p>
            <a:fld id="{C8E2E30F-CAFE-48AE-ADBF-BC7A57BE7447}" type="slidenum">
              <a:rPr lang="it-IT" smtClean="0"/>
              <a:pPr/>
              <a:t>12</a:t>
            </a:fld>
            <a:endParaRPr lang="it-IT" dirty="0"/>
          </a:p>
        </p:txBody>
      </p:sp>
    </p:spTree>
    <p:extLst>
      <p:ext uri="{BB962C8B-B14F-4D97-AF65-F5344CB8AC3E}">
        <p14:creationId xmlns:p14="http://schemas.microsoft.com/office/powerpoint/2010/main" val="1795777603"/>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bg2">
                    <a:lumMod val="10000"/>
                  </a:schemeClr>
                </a:solidFill>
                <a:effectLst/>
              </a:rPr>
              <a:t>Scarichi delle apparecchiature con tubazione indipendente, ogni apparecchio ha un suo tubo dedicato</a:t>
            </a: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endParaRPr lang="it-IT" sz="1600" dirty="0">
              <a:solidFill>
                <a:schemeClr val="bg2">
                  <a:lumMod val="1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47664" y="1746116"/>
            <a:ext cx="4833937" cy="427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13</a:t>
            </a:fld>
            <a:endParaRPr lang="it-IT" dirty="0"/>
          </a:p>
        </p:txBody>
      </p:sp>
    </p:spTree>
    <p:extLst>
      <p:ext uri="{BB962C8B-B14F-4D97-AF65-F5344CB8AC3E}">
        <p14:creationId xmlns:p14="http://schemas.microsoft.com/office/powerpoint/2010/main" val="2101338828"/>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bg2">
                    <a:lumMod val="10000"/>
                  </a:schemeClr>
                </a:solidFill>
                <a:effectLst/>
              </a:rPr>
              <a:t>Scarico delle apparecchiature multipla – un tubo unico raccoglie tutti gli scarichi delle varie apparecchiature</a:t>
            </a: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br>
              <a:rPr lang="it-IT" sz="1600" b="0" dirty="0">
                <a:solidFill>
                  <a:schemeClr val="bg2">
                    <a:lumMod val="10000"/>
                  </a:schemeClr>
                </a:solidFill>
                <a:effectLst/>
              </a:rPr>
            </a:br>
            <a:r>
              <a:rPr lang="it-IT" sz="1600" b="0" dirty="0">
                <a:solidFill>
                  <a:schemeClr val="bg2">
                    <a:lumMod val="10000"/>
                  </a:schemeClr>
                </a:solidFill>
                <a:effectLst/>
              </a:rPr>
              <a:t>in questo caso è meglio usare un </a:t>
            </a:r>
            <a:br>
              <a:rPr lang="it-IT" sz="1600" b="0" dirty="0">
                <a:solidFill>
                  <a:schemeClr val="bg2">
                    <a:lumMod val="10000"/>
                  </a:schemeClr>
                </a:solidFill>
                <a:effectLst/>
              </a:rPr>
            </a:br>
            <a:r>
              <a:rPr lang="it-IT" sz="1600" b="0" dirty="0">
                <a:solidFill>
                  <a:schemeClr val="bg2">
                    <a:lumMod val="10000"/>
                  </a:schemeClr>
                </a:solidFill>
                <a:effectLst/>
              </a:rPr>
              <a:t>diametro maggiore</a:t>
            </a:r>
            <a:br>
              <a:rPr lang="it-IT" sz="1600" dirty="0">
                <a:solidFill>
                  <a:schemeClr val="bg2">
                    <a:lumMod val="10000"/>
                  </a:schemeClr>
                </a:solidFill>
                <a:effectLst/>
              </a:rPr>
            </a:br>
            <a:br>
              <a:rPr lang="it-IT" sz="1600" dirty="0">
                <a:solidFill>
                  <a:schemeClr val="bg2">
                    <a:lumMod val="10000"/>
                  </a:schemeClr>
                </a:solidFill>
                <a:effectLst/>
              </a:rPr>
            </a:br>
            <a:br>
              <a:rPr lang="it-IT" sz="1600" dirty="0">
                <a:solidFill>
                  <a:schemeClr val="bg2">
                    <a:lumMod val="10000"/>
                  </a:schemeClr>
                </a:solidFill>
                <a:effectLst/>
              </a:rPr>
            </a:br>
            <a:endParaRPr lang="it-IT" sz="1600" dirty="0">
              <a:solidFill>
                <a:schemeClr val="bg2">
                  <a:lumMod val="1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4098"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7250"/>
                    </a14:imgEffect>
                    <a14:imgEffect>
                      <a14:saturation sat="235000"/>
                    </a14:imgEffect>
                  </a14:imgLayer>
                </a14:imgProps>
              </a:ext>
              <a:ext uri="{28A0092B-C50C-407E-A947-70E740481C1C}">
                <a14:useLocalDpi xmlns:a14="http://schemas.microsoft.com/office/drawing/2010/main" val="0"/>
              </a:ext>
            </a:extLst>
          </a:blip>
          <a:srcRect/>
          <a:stretch>
            <a:fillRect/>
          </a:stretch>
        </p:blipFill>
        <p:spPr bwMode="auto">
          <a:xfrm>
            <a:off x="1187624" y="1844824"/>
            <a:ext cx="3643728" cy="29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04048" y="3941724"/>
            <a:ext cx="2978759" cy="22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14</a:t>
            </a:fld>
            <a:endParaRPr lang="it-IT" dirty="0"/>
          </a:p>
        </p:txBody>
      </p:sp>
    </p:spTree>
    <p:extLst>
      <p:ext uri="{BB962C8B-B14F-4D97-AF65-F5344CB8AC3E}">
        <p14:creationId xmlns:p14="http://schemas.microsoft.com/office/powerpoint/2010/main" val="1785133838"/>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è da preferire il tubo singolo che rende utilizzabile l’apparecchio anche se un altro è fuori uso</a:t>
            </a: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5093" y="2420888"/>
            <a:ext cx="7670400" cy="338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15</a:t>
            </a:fld>
            <a:endParaRPr lang="it-IT" dirty="0"/>
          </a:p>
        </p:txBody>
      </p:sp>
    </p:spTree>
    <p:extLst>
      <p:ext uri="{BB962C8B-B14F-4D97-AF65-F5344CB8AC3E}">
        <p14:creationId xmlns:p14="http://schemas.microsoft.com/office/powerpoint/2010/main" val="1225778406"/>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bg2">
                    <a:lumMod val="10000"/>
                  </a:schemeClr>
                </a:solidFill>
                <a:effectLst/>
              </a:rPr>
              <a:t>Le colonne di scarico necessitano della ventilazione,  per evitare i vuoti che porterebbero puzza  di fogna nelle abitazioni</a:t>
            </a:r>
            <a:br>
              <a:rPr lang="it-IT" sz="1600" dirty="0">
                <a:solidFill>
                  <a:schemeClr val="bg2">
                    <a:lumMod val="10000"/>
                  </a:schemeClr>
                </a:solidFill>
                <a:effectLst/>
              </a:rPr>
            </a:br>
            <a:br>
              <a:rPr lang="it-IT" sz="1600" dirty="0">
                <a:solidFill>
                  <a:schemeClr val="bg2">
                    <a:lumMod val="10000"/>
                  </a:schemeClr>
                </a:solidFill>
                <a:effectLst/>
              </a:rPr>
            </a:br>
            <a:r>
              <a:rPr lang="it-IT" sz="1600" dirty="0">
                <a:solidFill>
                  <a:schemeClr val="bg2">
                    <a:lumMod val="10000"/>
                  </a:schemeClr>
                </a:solidFill>
                <a:effectLst/>
              </a:rPr>
              <a:t>                                                                                              </a:t>
            </a:r>
            <a:r>
              <a:rPr lang="it-IT" sz="1600" b="0" dirty="0">
                <a:solidFill>
                  <a:srgbClr val="000000"/>
                </a:solidFill>
                <a:effectLst/>
              </a:rPr>
              <a:t>        camino esalatore</a:t>
            </a: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r>
              <a:rPr lang="it-IT" sz="1600" b="0" dirty="0">
                <a:solidFill>
                  <a:srgbClr val="000000"/>
                </a:solidFill>
                <a:effectLst/>
              </a:rPr>
              <a:t>                                                                                                 sifone a piede di colonna</a:t>
            </a: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9278" y="1992360"/>
            <a:ext cx="3624538" cy="421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74690" y="2204864"/>
            <a:ext cx="1819275" cy="141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76056" y="4118016"/>
            <a:ext cx="3416545" cy="19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16</a:t>
            </a:fld>
            <a:endParaRPr lang="it-IT" dirty="0"/>
          </a:p>
        </p:txBody>
      </p:sp>
    </p:spTree>
    <p:extLst>
      <p:ext uri="{BB962C8B-B14F-4D97-AF65-F5344CB8AC3E}">
        <p14:creationId xmlns:p14="http://schemas.microsoft.com/office/powerpoint/2010/main" val="3285585459"/>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b="0" dirty="0">
                <a:effectLst/>
              </a:rPr>
            </a:br>
            <a:r>
              <a:rPr lang="it-IT" sz="1600" b="0" dirty="0">
                <a:solidFill>
                  <a:schemeClr val="tx1">
                    <a:lumMod val="50000"/>
                  </a:schemeClr>
                </a:solidFill>
                <a:effectLst/>
              </a:rPr>
              <a:t>rete di scarico separata, acque meteoriche , dalle acque reflue domestiche</a:t>
            </a:r>
            <a:br>
              <a:rPr lang="it-IT" sz="1600" b="0" dirty="0">
                <a:solidFill>
                  <a:schemeClr val="tx1">
                    <a:lumMod val="50000"/>
                  </a:schemeClr>
                </a:solidFill>
                <a:effectLst/>
              </a:rPr>
            </a:br>
            <a:r>
              <a:rPr lang="it-IT" sz="1600" b="0" dirty="0">
                <a:solidFill>
                  <a:schemeClr val="tx1">
                    <a:lumMod val="50000"/>
                  </a:schemeClr>
                </a:solidFill>
                <a:effectLst/>
              </a:rPr>
              <a:t>questo sistema offre il vantaggio di recuperare le acque piovane per essere riutilizzate in irrigazione, mentre le acque «nere» defluiranno in fogna</a:t>
            </a: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br>
              <a:rPr lang="it-IT" sz="1600" dirty="0">
                <a:effectLst/>
              </a:rPr>
            </a:br>
            <a:endParaRPr lang="it-IT" sz="1600" dirty="0">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126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1680" y="2132856"/>
            <a:ext cx="5688000" cy="4447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17</a:t>
            </a:fld>
            <a:endParaRPr lang="it-IT" dirty="0"/>
          </a:p>
        </p:txBody>
      </p:sp>
    </p:spTree>
    <p:extLst>
      <p:ext uri="{BB962C8B-B14F-4D97-AF65-F5344CB8AC3E}">
        <p14:creationId xmlns:p14="http://schemas.microsoft.com/office/powerpoint/2010/main" val="1693074212"/>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dirty="0">
                <a:solidFill>
                  <a:schemeClr val="tx1">
                    <a:lumMod val="50000"/>
                  </a:schemeClr>
                </a:solidFill>
                <a:effectLst/>
              </a:rPr>
              <a:t>Sembra inutile dirlo, </a:t>
            </a:r>
            <a:r>
              <a:rPr lang="it-IT" sz="1600" b="0" dirty="0">
                <a:solidFill>
                  <a:schemeClr val="tx1">
                    <a:lumMod val="50000"/>
                  </a:schemeClr>
                </a:solidFill>
                <a:effectLst/>
              </a:rPr>
              <a:t>ma la posa delle tubazioni di scarico, fogne comprese, deve essere  </a:t>
            </a:r>
            <a:r>
              <a:rPr lang="it-IT" sz="1600" dirty="0">
                <a:solidFill>
                  <a:schemeClr val="tx1">
                    <a:lumMod val="50000"/>
                  </a:schemeClr>
                </a:solidFill>
                <a:effectLst/>
              </a:rPr>
              <a:t>in pendenza (circa 1 cm per metro) </a:t>
            </a:r>
            <a:r>
              <a:rPr lang="it-IT" sz="1600" b="0" dirty="0">
                <a:solidFill>
                  <a:schemeClr val="tx1">
                    <a:lumMod val="50000"/>
                  </a:schemeClr>
                </a:solidFill>
                <a:effectLst/>
              </a:rPr>
              <a:t>per far defluire l’acqua nel punto basso</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r>
              <a:rPr lang="it-IT" sz="1600" dirty="0">
                <a:solidFill>
                  <a:schemeClr val="tx1">
                    <a:lumMod val="50000"/>
                  </a:schemeClr>
                </a:solidFill>
                <a:effectLst/>
              </a:rPr>
              <a:t>                                                                              </a:t>
            </a:r>
            <a:r>
              <a:rPr lang="it-IT" sz="1600" dirty="0">
                <a:solidFill>
                  <a:schemeClr val="tx1">
                    <a:lumMod val="50000"/>
                  </a:schemeClr>
                </a:solidFill>
                <a:effectLst/>
                <a:latin typeface="Arial"/>
                <a:cs typeface="Arial"/>
              </a:rPr>
              <a:t>◄◄◄◄</a:t>
            </a:r>
            <a:br>
              <a:rPr lang="it-IT" sz="1600" dirty="0">
                <a:solidFill>
                  <a:schemeClr val="tx1">
                    <a:lumMod val="50000"/>
                  </a:schemeClr>
                </a:solidFill>
                <a:effectLst/>
              </a:rPr>
            </a:br>
            <a:br>
              <a:rPr lang="it-IT" sz="1600" dirty="0">
                <a:solidFill>
                  <a:schemeClr val="tx1">
                    <a:lumMod val="50000"/>
                  </a:schemeClr>
                </a:solidFill>
                <a:effectLst/>
              </a:rPr>
            </a:br>
            <a:r>
              <a:rPr lang="it-IT" sz="1600" dirty="0">
                <a:solidFill>
                  <a:schemeClr val="tx1">
                    <a:lumMod val="50000"/>
                  </a:schemeClr>
                </a:solidFill>
                <a:effectLst/>
              </a:rPr>
              <a:t>                                                                              NO PERCHE’ IN CONTROPENDENZA</a:t>
            </a: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6147" name="Picture 3" descr="C:\Users\claudio\Desktop\ristrutturare-bagno-impianto-idraulico-detrazione[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2167465"/>
            <a:ext cx="2857500" cy="222885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70916"/>
          <a:stretch/>
        </p:blipFill>
        <p:spPr bwMode="auto">
          <a:xfrm>
            <a:off x="1603706" y="4725144"/>
            <a:ext cx="3127375" cy="1571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03706" y="1988840"/>
            <a:ext cx="2890192" cy="194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18</a:t>
            </a:fld>
            <a:endParaRPr lang="it-IT" dirty="0"/>
          </a:p>
        </p:txBody>
      </p:sp>
    </p:spTree>
    <p:extLst>
      <p:ext uri="{BB962C8B-B14F-4D97-AF65-F5344CB8AC3E}">
        <p14:creationId xmlns:p14="http://schemas.microsoft.com/office/powerpoint/2010/main" val="4094272316"/>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tx1">
                    <a:lumMod val="50000"/>
                  </a:schemeClr>
                </a:solidFill>
                <a:effectLst/>
              </a:rPr>
              <a:t>La posa delle tubazioni di scarico </a:t>
            </a:r>
            <a:br>
              <a:rPr lang="it-IT" sz="1600" b="0" dirty="0">
                <a:solidFill>
                  <a:schemeClr val="tx1">
                    <a:lumMod val="50000"/>
                  </a:schemeClr>
                </a:solidFill>
                <a:effectLst/>
              </a:rPr>
            </a:br>
            <a:r>
              <a:rPr lang="it-IT" sz="1600" b="0" dirty="0">
                <a:solidFill>
                  <a:schemeClr val="tx1">
                    <a:lumMod val="50000"/>
                  </a:schemeClr>
                </a:solidFill>
                <a:effectLst/>
              </a:rPr>
              <a:t>avviene per incollaggio  previo</a:t>
            </a:r>
            <a:br>
              <a:rPr lang="it-IT" sz="1600" b="0" dirty="0">
                <a:solidFill>
                  <a:schemeClr val="tx1">
                    <a:lumMod val="50000"/>
                  </a:schemeClr>
                </a:solidFill>
                <a:effectLst/>
              </a:rPr>
            </a:br>
            <a:r>
              <a:rPr lang="it-IT" sz="1600" b="0" dirty="0">
                <a:solidFill>
                  <a:schemeClr val="tx1">
                    <a:lumMod val="50000"/>
                  </a:schemeClr>
                </a:solidFill>
                <a:effectLst/>
              </a:rPr>
              <a:t>pulizia  ed uso di colle specifiche</a:t>
            </a: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r>
              <a:rPr lang="it-IT" sz="1600" b="0" dirty="0">
                <a:solidFill>
                  <a:schemeClr val="tx1">
                    <a:lumMod val="50000"/>
                  </a:schemeClr>
                </a:solidFill>
                <a:effectLst/>
              </a:rPr>
              <a:t>oppure ad innesto con or di </a:t>
            </a:r>
            <a:br>
              <a:rPr lang="it-IT" sz="1600" b="0" dirty="0">
                <a:solidFill>
                  <a:schemeClr val="tx1">
                    <a:lumMod val="50000"/>
                  </a:schemeClr>
                </a:solidFill>
                <a:effectLst/>
              </a:rPr>
            </a:br>
            <a:r>
              <a:rPr lang="it-IT" sz="1600" b="0" dirty="0">
                <a:solidFill>
                  <a:schemeClr val="tx1">
                    <a:lumMod val="50000"/>
                  </a:schemeClr>
                </a:solidFill>
                <a:effectLst/>
              </a:rPr>
              <a:t>tenuta , sbavando e lubrificando </a:t>
            </a:r>
            <a:br>
              <a:rPr lang="it-IT" sz="1600" b="0" dirty="0">
                <a:solidFill>
                  <a:schemeClr val="tx1">
                    <a:lumMod val="50000"/>
                  </a:schemeClr>
                </a:solidFill>
                <a:effectLst/>
              </a:rPr>
            </a:br>
            <a:r>
              <a:rPr lang="it-IT" sz="1600" b="0" dirty="0">
                <a:solidFill>
                  <a:schemeClr val="tx1">
                    <a:lumMod val="50000"/>
                  </a:schemeClr>
                </a:solidFill>
                <a:effectLst/>
              </a:rPr>
              <a:t>si favorisce l’accoppiamento tra tubo e raccordi</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r>
              <a:rPr lang="it-IT" sz="1600" dirty="0">
                <a:solidFill>
                  <a:schemeClr val="tx1">
                    <a:lumMod val="50000"/>
                  </a:schemeClr>
                </a:solidFill>
                <a:effectLst/>
              </a:rPr>
              <a:t>  </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980728"/>
            <a:ext cx="2952000" cy="2481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31640" y="4046447"/>
            <a:ext cx="6552000" cy="2186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19</a:t>
            </a:fld>
            <a:endParaRPr lang="it-IT" dirty="0"/>
          </a:p>
        </p:txBody>
      </p:sp>
    </p:spTree>
    <p:extLst>
      <p:ext uri="{BB962C8B-B14F-4D97-AF65-F5344CB8AC3E}">
        <p14:creationId xmlns:p14="http://schemas.microsoft.com/office/powerpoint/2010/main" val="892967048"/>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tx1">
                    <a:lumMod val="50000"/>
                  </a:schemeClr>
                </a:solidFill>
                <a:effectLst/>
              </a:rPr>
              <a:t>Abbiamo detto dell’importanza delle pendenze quando si posano le tubazioni di scarico                                                                  e delle ispezioni con tappo per interventi</a:t>
            </a:r>
            <a:br>
              <a:rPr lang="it-IT" sz="1600" b="0" dirty="0">
                <a:solidFill>
                  <a:schemeClr val="tx1">
                    <a:lumMod val="50000"/>
                  </a:schemeClr>
                </a:solidFill>
                <a:effectLst/>
              </a:rPr>
            </a:br>
            <a:r>
              <a:rPr lang="it-IT" sz="1600" b="0" dirty="0">
                <a:solidFill>
                  <a:schemeClr val="tx1">
                    <a:lumMod val="50000"/>
                  </a:schemeClr>
                </a:solidFill>
                <a:effectLst/>
              </a:rPr>
              <a:t>di                                                                            pulizia racchiusi all’interno di pozzetti</a:t>
            </a:r>
            <a:br>
              <a:rPr lang="it-IT" sz="1600" b="0" dirty="0">
                <a:solidFill>
                  <a:schemeClr val="tx1">
                    <a:lumMod val="50000"/>
                  </a:schemeClr>
                </a:solidFill>
                <a:effectLst/>
              </a:rPr>
            </a:br>
            <a:r>
              <a:rPr lang="it-IT" sz="1600" b="0">
                <a:solidFill>
                  <a:schemeClr val="tx1">
                    <a:lumMod val="50000"/>
                  </a:schemeClr>
                </a:solidFill>
                <a:effectLst/>
              </a:rPr>
              <a:t>                                                                                ispezionabili</a:t>
            </a:r>
            <a:br>
              <a:rPr lang="it-IT" sz="1600" b="0" dirty="0">
                <a:solidFill>
                  <a:schemeClr val="tx1">
                    <a:lumMod val="50000"/>
                  </a:schemeClr>
                </a:solidFill>
                <a:effectLst/>
              </a:rPr>
            </a:br>
            <a:br>
              <a:rPr lang="it-IT" sz="1600" b="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r>
              <a:rPr lang="it-IT" sz="1600" b="0" dirty="0">
                <a:solidFill>
                  <a:schemeClr val="tx1">
                    <a:lumMod val="50000"/>
                  </a:schemeClr>
                </a:solidFill>
                <a:effectLst/>
              </a:rPr>
              <a:t>altrettanta importanza è rispettare </a:t>
            </a:r>
            <a:br>
              <a:rPr lang="it-IT" sz="1600" b="0" dirty="0">
                <a:solidFill>
                  <a:schemeClr val="tx1">
                    <a:lumMod val="50000"/>
                  </a:schemeClr>
                </a:solidFill>
                <a:effectLst/>
              </a:rPr>
            </a:br>
            <a:r>
              <a:rPr lang="it-IT" sz="1600" b="0" dirty="0">
                <a:solidFill>
                  <a:schemeClr val="tx1">
                    <a:lumMod val="50000"/>
                  </a:schemeClr>
                </a:solidFill>
                <a:effectLst/>
              </a:rPr>
              <a:t>i collegamenti delle  fosse biologiche</a:t>
            </a:r>
            <a:br>
              <a:rPr lang="it-IT" sz="1600" b="0" dirty="0">
                <a:solidFill>
                  <a:schemeClr val="tx1">
                    <a:lumMod val="50000"/>
                  </a:schemeClr>
                </a:solidFill>
                <a:effectLst/>
              </a:rPr>
            </a:br>
            <a:r>
              <a:rPr lang="it-IT" sz="1600" b="0" dirty="0">
                <a:solidFill>
                  <a:schemeClr val="tx1">
                    <a:lumMod val="50000"/>
                  </a:schemeClr>
                </a:solidFill>
                <a:effectLst/>
              </a:rPr>
              <a:t>come indicato dalle istruzioni</a:t>
            </a:r>
            <a:br>
              <a:rPr lang="it-IT" sz="1600" b="0" dirty="0">
                <a:solidFill>
                  <a:schemeClr val="tx1">
                    <a:lumMod val="50000"/>
                  </a:schemeClr>
                </a:solidFill>
                <a:effectLst/>
              </a:rPr>
            </a:br>
            <a:r>
              <a:rPr lang="it-IT" sz="1600" b="0" dirty="0">
                <a:solidFill>
                  <a:schemeClr val="tx1">
                    <a:lumMod val="50000"/>
                  </a:schemeClr>
                </a:solidFill>
                <a:effectLst/>
              </a:rPr>
              <a:t>tra entrata e uscita delle acque reflue</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74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720" y="1556792"/>
            <a:ext cx="2700208" cy="194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6056" y="3128016"/>
            <a:ext cx="3869160" cy="331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20</a:t>
            </a:fld>
            <a:endParaRPr lang="it-IT" dirty="0"/>
          </a:p>
        </p:txBody>
      </p:sp>
    </p:spTree>
    <p:extLst>
      <p:ext uri="{BB962C8B-B14F-4D97-AF65-F5344CB8AC3E}">
        <p14:creationId xmlns:p14="http://schemas.microsoft.com/office/powerpoint/2010/main" val="1176243405"/>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r>
              <a:rPr lang="it-IT" sz="1600" b="0" dirty="0">
                <a:solidFill>
                  <a:schemeClr val="tx1">
                    <a:lumMod val="50000"/>
                  </a:schemeClr>
                </a:solidFill>
                <a:effectLst/>
              </a:rPr>
              <a:t>posa di fognature esterne </a:t>
            </a:r>
            <a:br>
              <a:rPr lang="it-IT" sz="1600" b="0" dirty="0">
                <a:solidFill>
                  <a:schemeClr val="tx1">
                    <a:lumMod val="50000"/>
                  </a:schemeClr>
                </a:solidFill>
                <a:effectLst/>
              </a:rPr>
            </a:br>
            <a:r>
              <a:rPr lang="it-IT" sz="1600" b="0" dirty="0">
                <a:solidFill>
                  <a:schemeClr val="tx1">
                    <a:lumMod val="50000"/>
                  </a:schemeClr>
                </a:solidFill>
                <a:effectLst/>
              </a:rPr>
              <a:t>con fossa</a:t>
            </a:r>
            <a:r>
              <a:rPr lang="it-IT" sz="1600" dirty="0">
                <a:solidFill>
                  <a:schemeClr val="tx1">
                    <a:lumMod val="50000"/>
                  </a:schemeClr>
                </a:solidFill>
                <a:effectLst/>
              </a:rPr>
              <a:t> </a:t>
            </a:r>
            <a:r>
              <a:rPr lang="it-IT" sz="1600" b="0" dirty="0">
                <a:solidFill>
                  <a:schemeClr val="tx1">
                    <a:lumMod val="50000"/>
                  </a:schemeClr>
                </a:solidFill>
                <a:effectLst/>
              </a:rPr>
              <a:t>biologica </a:t>
            </a: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92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4" y="2294384"/>
            <a:ext cx="2884915" cy="385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54204" y="1340768"/>
            <a:ext cx="2314497" cy="30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21</a:t>
            </a:fld>
            <a:endParaRPr lang="it-IT" dirty="0"/>
          </a:p>
        </p:txBody>
      </p:sp>
    </p:spTree>
    <p:extLst>
      <p:ext uri="{BB962C8B-B14F-4D97-AF65-F5344CB8AC3E}">
        <p14:creationId xmlns:p14="http://schemas.microsoft.com/office/powerpoint/2010/main" val="1912808050"/>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tx1">
                    <a:lumMod val="50000"/>
                  </a:schemeClr>
                </a:solidFill>
                <a:effectLst/>
              </a:rPr>
              <a:t>È molto importante quando si realizza un bagno avere presente le dimensioni dei sanitari e gli spazi che servono per il loro utilizzo, sapere che tipo di apparecchiatura verrà installata e di che dimensione, per verificare come posizionarla</a:t>
            </a:r>
            <a:br>
              <a:rPr lang="it-IT" sz="1600" b="0" dirty="0">
                <a:solidFill>
                  <a:schemeClr val="tx1">
                    <a:lumMod val="50000"/>
                  </a:schemeClr>
                </a:solidFill>
                <a:effectLst/>
              </a:rPr>
            </a:br>
            <a:r>
              <a:rPr lang="it-IT" sz="1600" b="0" dirty="0">
                <a:solidFill>
                  <a:schemeClr val="tx1">
                    <a:lumMod val="50000"/>
                  </a:schemeClr>
                </a:solidFill>
                <a:effectLst/>
              </a:rPr>
              <a:t>per renderla</a:t>
            </a:r>
            <a:br>
              <a:rPr lang="it-IT" sz="1600" b="0" dirty="0">
                <a:solidFill>
                  <a:schemeClr val="tx1">
                    <a:lumMod val="50000"/>
                  </a:schemeClr>
                </a:solidFill>
                <a:effectLst/>
              </a:rPr>
            </a:br>
            <a:r>
              <a:rPr lang="it-IT" sz="1600" b="0" dirty="0">
                <a:solidFill>
                  <a:schemeClr val="tx1">
                    <a:lumMod val="50000"/>
                  </a:schemeClr>
                </a:solidFill>
                <a:effectLst/>
              </a:rPr>
              <a:t>accessibile.</a:t>
            </a:r>
            <a:br>
              <a:rPr lang="it-IT" sz="1600" b="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819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5716" y="998840"/>
            <a:ext cx="7627105" cy="19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99792" y="3770281"/>
            <a:ext cx="5713873" cy="284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31640" y="5013176"/>
            <a:ext cx="877887"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22</a:t>
            </a:fld>
            <a:endParaRPr lang="it-IT" dirty="0"/>
          </a:p>
        </p:txBody>
      </p:sp>
    </p:spTree>
    <p:extLst>
      <p:ext uri="{BB962C8B-B14F-4D97-AF65-F5344CB8AC3E}">
        <p14:creationId xmlns:p14="http://schemas.microsoft.com/office/powerpoint/2010/main" val="3231105710"/>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tx1">
                    <a:lumMod val="50000"/>
                  </a:schemeClr>
                </a:solidFill>
                <a:effectLst/>
              </a:rPr>
              <a:t>Questo permetterà di predisporre le tracce per la posa tubazioni  acqua e scarico in funzione della disposizione delle apparecchiature e del LIVELLO segnato</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92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4100" y="1916832"/>
            <a:ext cx="7560000" cy="3971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23</a:t>
            </a:fld>
            <a:endParaRPr lang="it-IT" dirty="0"/>
          </a:p>
        </p:txBody>
      </p:sp>
    </p:spTree>
    <p:extLst>
      <p:ext uri="{BB962C8B-B14F-4D97-AF65-F5344CB8AC3E}">
        <p14:creationId xmlns:p14="http://schemas.microsoft.com/office/powerpoint/2010/main" val="2584614251"/>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259632" y="980728"/>
            <a:ext cx="7192501" cy="5420073"/>
          </a:xfrm>
        </p:spPr>
        <p:txBody>
          <a:bodyPr/>
          <a:lstStyle/>
          <a:p>
            <a:r>
              <a:rPr lang="it-IT" sz="1600" b="0" dirty="0">
                <a:solidFill>
                  <a:schemeClr val="tx1">
                    <a:lumMod val="50000"/>
                  </a:schemeClr>
                </a:solidFill>
                <a:effectLst/>
              </a:rPr>
              <a:t>        Vi può capitare di pensare insieme al cliente come rifare il bagno per </a:t>
            </a:r>
            <a:br>
              <a:rPr lang="it-IT" sz="1600" b="0" dirty="0">
                <a:solidFill>
                  <a:schemeClr val="tx1">
                    <a:lumMod val="50000"/>
                  </a:schemeClr>
                </a:solidFill>
                <a:effectLst/>
              </a:rPr>
            </a:br>
            <a:r>
              <a:rPr lang="it-IT" sz="1600" b="0" dirty="0">
                <a:solidFill>
                  <a:schemeClr val="tx1">
                    <a:lumMod val="50000"/>
                  </a:schemeClr>
                </a:solidFill>
                <a:effectLst/>
              </a:rPr>
              <a:t>         renderlo più funzionale e moderno</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r>
              <a:rPr lang="it-IT" sz="1600" dirty="0">
                <a:solidFill>
                  <a:schemeClr val="tx1">
                    <a:lumMod val="50000"/>
                  </a:schemeClr>
                </a:solidFill>
                <a:effectLst/>
              </a:rPr>
              <a:t>             </a:t>
            </a:r>
            <a:r>
              <a:rPr lang="it-IT" sz="1600" b="0" dirty="0">
                <a:solidFill>
                  <a:schemeClr val="tx1">
                    <a:lumMod val="50000"/>
                  </a:schemeClr>
                </a:solidFill>
                <a:effectLst/>
              </a:rPr>
              <a:t>perciò bisogna sapere ingombri e misure per studiare cosa fare</a:t>
            </a: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024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3309" b="5229"/>
          <a:stretch/>
        </p:blipFill>
        <p:spPr bwMode="auto">
          <a:xfrm>
            <a:off x="1647737" y="1700808"/>
            <a:ext cx="5831338" cy="4094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24</a:t>
            </a:fld>
            <a:endParaRPr lang="it-IT" dirty="0"/>
          </a:p>
        </p:txBody>
      </p:sp>
    </p:spTree>
    <p:extLst>
      <p:ext uri="{BB962C8B-B14F-4D97-AF65-F5344CB8AC3E}">
        <p14:creationId xmlns:p14="http://schemas.microsoft.com/office/powerpoint/2010/main" val="2272104530"/>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dirty="0">
                <a:solidFill>
                  <a:schemeClr val="tx1">
                    <a:lumMod val="50000"/>
                  </a:schemeClr>
                </a:solidFill>
                <a:effectLst/>
              </a:rPr>
              <a:t>      Cosa succede a non rispettare le dimensioni e le misure</a:t>
            </a:r>
            <a:br>
              <a:rPr lang="it-IT" sz="2000" dirty="0">
                <a:solidFill>
                  <a:schemeClr val="tx1">
                    <a:lumMod val="50000"/>
                  </a:schemeClr>
                </a:solidFill>
                <a:effectLst/>
              </a:rPr>
            </a:br>
            <a:br>
              <a:rPr lang="it-IT" sz="2000" dirty="0">
                <a:solidFill>
                  <a:schemeClr val="tx1">
                    <a:lumMod val="50000"/>
                  </a:schemeClr>
                </a:solidFill>
                <a:effectLst/>
              </a:rPr>
            </a:br>
            <a:br>
              <a:rPr lang="it-IT" sz="2000" dirty="0">
                <a:solidFill>
                  <a:schemeClr val="tx1">
                    <a:lumMod val="50000"/>
                  </a:schemeClr>
                </a:solidFill>
                <a:effectLst/>
              </a:rPr>
            </a:br>
            <a:br>
              <a:rPr lang="it-IT" sz="2000" dirty="0">
                <a:solidFill>
                  <a:schemeClr val="tx1">
                    <a:lumMod val="50000"/>
                  </a:schemeClr>
                </a:solidFill>
                <a:effectLst/>
              </a:rPr>
            </a:br>
            <a:br>
              <a:rPr lang="it-IT" sz="2000" dirty="0">
                <a:solidFill>
                  <a:schemeClr val="tx1">
                    <a:lumMod val="50000"/>
                  </a:schemeClr>
                </a:solidFill>
                <a:effectLst/>
              </a:rPr>
            </a:br>
            <a:br>
              <a:rPr lang="it-IT" sz="2000" dirty="0">
                <a:solidFill>
                  <a:schemeClr val="tx1">
                    <a:lumMod val="50000"/>
                  </a:schemeClr>
                </a:solidFill>
                <a:effectLst/>
              </a:rPr>
            </a:br>
            <a:br>
              <a:rPr lang="it-IT" sz="2000" dirty="0">
                <a:solidFill>
                  <a:schemeClr val="tx1">
                    <a:lumMod val="50000"/>
                  </a:schemeClr>
                </a:solidFill>
                <a:effectLst/>
              </a:rPr>
            </a:br>
            <a:br>
              <a:rPr lang="it-IT" sz="2000" dirty="0">
                <a:solidFill>
                  <a:schemeClr val="tx1">
                    <a:lumMod val="50000"/>
                  </a:schemeClr>
                </a:solidFill>
                <a:effectLst/>
              </a:rPr>
            </a:br>
            <a:br>
              <a:rPr lang="it-IT" sz="2000" dirty="0">
                <a:solidFill>
                  <a:schemeClr val="tx1">
                    <a:lumMod val="50000"/>
                  </a:schemeClr>
                </a:solidFill>
                <a:effectLst/>
              </a:rPr>
            </a:br>
            <a:br>
              <a:rPr lang="it-IT" sz="2000" dirty="0">
                <a:solidFill>
                  <a:schemeClr val="tx1">
                    <a:lumMod val="50000"/>
                  </a:schemeClr>
                </a:solidFill>
                <a:effectLst/>
              </a:rPr>
            </a:br>
            <a:br>
              <a:rPr lang="it-IT" sz="2000" dirty="0">
                <a:solidFill>
                  <a:schemeClr val="tx1">
                    <a:lumMod val="50000"/>
                  </a:schemeClr>
                </a:solidFill>
                <a:effectLst/>
              </a:rPr>
            </a:br>
            <a:br>
              <a:rPr lang="it-IT" sz="2000" dirty="0">
                <a:solidFill>
                  <a:schemeClr val="tx1">
                    <a:lumMod val="50000"/>
                  </a:schemeClr>
                </a:solidFill>
                <a:effectLst/>
              </a:rPr>
            </a:br>
            <a:br>
              <a:rPr lang="it-IT" sz="2000" dirty="0">
                <a:solidFill>
                  <a:schemeClr val="tx1">
                    <a:lumMod val="50000"/>
                  </a:schemeClr>
                </a:solidFill>
                <a:effectLst/>
              </a:rPr>
            </a:br>
            <a:br>
              <a:rPr lang="it-IT" sz="2000" dirty="0">
                <a:solidFill>
                  <a:schemeClr val="tx1">
                    <a:lumMod val="50000"/>
                  </a:schemeClr>
                </a:solidFill>
                <a:effectLst/>
              </a:rPr>
            </a:br>
            <a:br>
              <a:rPr lang="it-IT" sz="2000" dirty="0">
                <a:solidFill>
                  <a:schemeClr val="tx1">
                    <a:lumMod val="50000"/>
                  </a:schemeClr>
                </a:solidFill>
                <a:effectLst/>
              </a:rPr>
            </a:br>
            <a:r>
              <a:rPr lang="it-IT" sz="2000" dirty="0">
                <a:solidFill>
                  <a:schemeClr val="tx1">
                    <a:lumMod val="50000"/>
                  </a:schemeClr>
                </a:solidFill>
                <a:effectLst/>
              </a:rPr>
              <a:t>                        cerchiamo di evitare soluzioni simili</a:t>
            </a: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945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39752" y="2077875"/>
            <a:ext cx="475297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25</a:t>
            </a:fld>
            <a:endParaRPr lang="it-IT" dirty="0"/>
          </a:p>
        </p:txBody>
      </p:sp>
    </p:spTree>
    <p:extLst>
      <p:ext uri="{BB962C8B-B14F-4D97-AF65-F5344CB8AC3E}">
        <p14:creationId xmlns:p14="http://schemas.microsoft.com/office/powerpoint/2010/main" val="158447249"/>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tx1">
                    <a:lumMod val="50000"/>
                  </a:schemeClr>
                </a:solidFill>
                <a:effectLst/>
              </a:rPr>
              <a:t>Discorso a parte sono le misure per bagni destinati ai disabili in quanto serve lo spazio di manovra della carrozzina</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024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9712" y="1866061"/>
            <a:ext cx="5472000" cy="4594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26</a:t>
            </a:fld>
            <a:endParaRPr lang="it-IT" dirty="0"/>
          </a:p>
        </p:txBody>
      </p:sp>
    </p:spTree>
    <p:extLst>
      <p:ext uri="{BB962C8B-B14F-4D97-AF65-F5344CB8AC3E}">
        <p14:creationId xmlns:p14="http://schemas.microsoft.com/office/powerpoint/2010/main" val="3492713460"/>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tx1">
                    <a:lumMod val="50000"/>
                  </a:schemeClr>
                </a:solidFill>
                <a:effectLst/>
              </a:rPr>
              <a:t>Cassette di scarico per wc e sostegno bidet sospesi</a:t>
            </a: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r>
              <a:rPr lang="it-IT" sz="1600" b="0" dirty="0">
                <a:solidFill>
                  <a:schemeClr val="tx1">
                    <a:lumMod val="50000"/>
                  </a:schemeClr>
                </a:solidFill>
                <a:effectLst/>
              </a:rPr>
              <a:t>è MOLTO importante che la muratura dei sostegni sia sicura della portata,</a:t>
            </a:r>
            <a:br>
              <a:rPr lang="it-IT" sz="1600" b="0" dirty="0">
                <a:solidFill>
                  <a:schemeClr val="tx1">
                    <a:lumMod val="50000"/>
                  </a:schemeClr>
                </a:solidFill>
                <a:effectLst/>
              </a:rPr>
            </a:br>
            <a:r>
              <a:rPr lang="it-IT" sz="1600" b="0" dirty="0">
                <a:solidFill>
                  <a:schemeClr val="tx1">
                    <a:lumMod val="50000"/>
                  </a:schemeClr>
                </a:solidFill>
                <a:effectLst/>
              </a:rPr>
              <a:t>in quanto oltre all’apparecchio stesso, deve sopportare il peso di una persona</a:t>
            </a: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33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1613" y="1781175"/>
            <a:ext cx="6200775" cy="3295650"/>
          </a:xfrm>
          <a:prstGeom prst="rect">
            <a:avLst/>
          </a:prstGeom>
          <a:noFill/>
          <a:extLst>
            <a:ext uri="{909E8E84-426E-40DD-AFC4-6F175D3DCCD1}">
              <a14:hiddenFill xmlns:a14="http://schemas.microsoft.com/office/drawing/2010/main">
                <a:solidFill>
                  <a:srgbClr val="FFFFFF"/>
                </a:solidFill>
              </a14:hiddenFill>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27</a:t>
            </a:fld>
            <a:endParaRPr lang="it-IT" dirty="0"/>
          </a:p>
        </p:txBody>
      </p:sp>
    </p:spTree>
    <p:extLst>
      <p:ext uri="{BB962C8B-B14F-4D97-AF65-F5344CB8AC3E}">
        <p14:creationId xmlns:p14="http://schemas.microsoft.com/office/powerpoint/2010/main" val="2147008686"/>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rgbClr val="000000"/>
                </a:solidFill>
                <a:effectLst/>
              </a:rPr>
              <a:t>Infatti, da una buona muratura dei sostegni, dipende la riuscita del lavoro in quanto il</a:t>
            </a:r>
            <a:br>
              <a:rPr lang="it-IT" sz="1600" b="0" dirty="0">
                <a:solidFill>
                  <a:srgbClr val="000000"/>
                </a:solidFill>
                <a:effectLst/>
              </a:rPr>
            </a:br>
            <a:r>
              <a:rPr lang="it-IT" sz="1600" b="0" dirty="0">
                <a:solidFill>
                  <a:srgbClr val="000000"/>
                </a:solidFill>
                <a:effectLst/>
              </a:rPr>
              <a:t>                                                                               peso della persona sarà sostenuto dal</a:t>
            </a:r>
            <a:br>
              <a:rPr lang="it-IT" sz="1600" b="0" dirty="0">
                <a:solidFill>
                  <a:srgbClr val="000000"/>
                </a:solidFill>
                <a:effectLst/>
              </a:rPr>
            </a:br>
            <a:r>
              <a:rPr lang="it-IT" sz="1600" b="0" dirty="0">
                <a:solidFill>
                  <a:srgbClr val="000000"/>
                </a:solidFill>
                <a:effectLst/>
              </a:rPr>
              <a:t>                                                                                blocco precedentemente murato,</a:t>
            </a:r>
            <a:br>
              <a:rPr lang="it-IT" sz="1600" b="0" dirty="0">
                <a:solidFill>
                  <a:srgbClr val="000000"/>
                </a:solidFill>
                <a:effectLst/>
              </a:rPr>
            </a:br>
            <a:r>
              <a:rPr lang="it-IT" sz="1600" b="0" dirty="0">
                <a:solidFill>
                  <a:srgbClr val="000000"/>
                </a:solidFill>
                <a:effectLst/>
              </a:rPr>
              <a:t>                                                                                 è possibile che sia previsto un mono</a:t>
            </a:r>
            <a:br>
              <a:rPr lang="it-IT" sz="1600" b="0" dirty="0">
                <a:solidFill>
                  <a:srgbClr val="000000"/>
                </a:solidFill>
                <a:effectLst/>
              </a:rPr>
            </a:br>
            <a:r>
              <a:rPr lang="it-IT" sz="1600" b="0" dirty="0">
                <a:solidFill>
                  <a:srgbClr val="000000"/>
                </a:solidFill>
                <a:effectLst/>
              </a:rPr>
              <a:t>                                                                                 blocco oppure staffe piegate in</a:t>
            </a:r>
            <a:br>
              <a:rPr lang="it-IT" sz="1600" b="0" dirty="0">
                <a:solidFill>
                  <a:srgbClr val="000000"/>
                </a:solidFill>
                <a:effectLst/>
              </a:rPr>
            </a:br>
            <a:r>
              <a:rPr lang="it-IT" sz="1600" b="0" dirty="0">
                <a:solidFill>
                  <a:srgbClr val="000000"/>
                </a:solidFill>
                <a:effectLst/>
              </a:rPr>
              <a:t>                                                                                  acciaio</a:t>
            </a: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br>
              <a:rPr lang="it-IT" sz="1600" b="0" dirty="0">
                <a:solidFill>
                  <a:srgbClr val="000000"/>
                </a:solidFill>
                <a:effectLst/>
              </a:rPr>
            </a:br>
            <a:r>
              <a:rPr lang="it-IT" sz="1600" b="0" dirty="0">
                <a:ln w="12700">
                  <a:solidFill>
                    <a:srgbClr val="675D59"/>
                  </a:solidFill>
                </a:ln>
                <a:solidFill>
                  <a:srgbClr val="000000"/>
                </a:solidFill>
                <a:effectLst/>
              </a:rPr>
              <a:t>a seconda della tipologia del sostegno,</a:t>
            </a:r>
            <a:br>
              <a:rPr lang="it-IT" sz="1600" b="0" dirty="0">
                <a:ln w="12700">
                  <a:solidFill>
                    <a:srgbClr val="675D59"/>
                  </a:solidFill>
                </a:ln>
                <a:solidFill>
                  <a:srgbClr val="000000"/>
                </a:solidFill>
                <a:effectLst/>
              </a:rPr>
            </a:br>
            <a:r>
              <a:rPr lang="it-IT" sz="1600" b="0" dirty="0">
                <a:ln w="12700">
                  <a:solidFill>
                    <a:srgbClr val="675D59"/>
                  </a:solidFill>
                </a:ln>
                <a:solidFill>
                  <a:srgbClr val="000000"/>
                </a:solidFill>
                <a:effectLst/>
              </a:rPr>
              <a:t>si dovranno prendere le dovute</a:t>
            </a:r>
            <a:br>
              <a:rPr lang="it-IT" sz="1600" b="0" dirty="0">
                <a:ln w="12700">
                  <a:solidFill>
                    <a:srgbClr val="675D59"/>
                  </a:solidFill>
                </a:ln>
                <a:solidFill>
                  <a:srgbClr val="000000"/>
                </a:solidFill>
                <a:effectLst/>
              </a:rPr>
            </a:br>
            <a:r>
              <a:rPr lang="it-IT" sz="1600" b="0" dirty="0">
                <a:ln w="12700">
                  <a:solidFill>
                    <a:srgbClr val="675D59"/>
                  </a:solidFill>
                </a:ln>
                <a:solidFill>
                  <a:srgbClr val="000000"/>
                </a:solidFill>
                <a:effectLst/>
              </a:rPr>
              <a:t>precauzioni e rispettare le quote</a:t>
            </a:r>
            <a:br>
              <a:rPr lang="it-IT" sz="1600" b="0" dirty="0">
                <a:ln w="12700">
                  <a:solidFill>
                    <a:srgbClr val="675D59"/>
                  </a:solidFill>
                </a:ln>
                <a:solidFill>
                  <a:srgbClr val="000000"/>
                </a:solidFill>
                <a:effectLst/>
              </a:rPr>
            </a:br>
            <a:r>
              <a:rPr lang="it-IT" sz="1600" b="0" dirty="0">
                <a:ln w="12700">
                  <a:solidFill>
                    <a:srgbClr val="675D59"/>
                  </a:solidFill>
                </a:ln>
                <a:solidFill>
                  <a:srgbClr val="000000"/>
                </a:solidFill>
                <a:effectLst/>
              </a:rPr>
              <a:t>tecniche rilasciate dal costruttore</a:t>
            </a:r>
            <a:br>
              <a:rPr lang="it-IT" sz="1600" b="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229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6872"/>
          <a:stretch/>
        </p:blipFill>
        <p:spPr bwMode="auto">
          <a:xfrm>
            <a:off x="1259632" y="1628800"/>
            <a:ext cx="3294352" cy="277177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564" r="50000"/>
          <a:stretch/>
        </p:blipFill>
        <p:spPr bwMode="auto">
          <a:xfrm>
            <a:off x="6597740" y="3024706"/>
            <a:ext cx="1909762" cy="341531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76056" y="3758601"/>
            <a:ext cx="1133475" cy="141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28</a:t>
            </a:fld>
            <a:endParaRPr lang="it-IT" dirty="0"/>
          </a:p>
        </p:txBody>
      </p:sp>
    </p:spTree>
    <p:extLst>
      <p:ext uri="{BB962C8B-B14F-4D97-AF65-F5344CB8AC3E}">
        <p14:creationId xmlns:p14="http://schemas.microsoft.com/office/powerpoint/2010/main" val="921103080"/>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tx1">
                    <a:lumMod val="50000"/>
                  </a:schemeClr>
                </a:solidFill>
                <a:effectLst/>
              </a:rPr>
              <a:t>Per il wc a terra con cassetta ad incasso si richiede la semplice muratura</a:t>
            </a:r>
            <a:br>
              <a:rPr lang="it-IT" sz="1600" b="0" dirty="0">
                <a:solidFill>
                  <a:schemeClr val="tx1">
                    <a:lumMod val="50000"/>
                  </a:schemeClr>
                </a:solidFill>
                <a:effectLst/>
              </a:rPr>
            </a:br>
            <a:r>
              <a:rPr lang="it-IT" sz="1600" b="0" dirty="0">
                <a:solidFill>
                  <a:schemeClr val="tx1">
                    <a:lumMod val="50000"/>
                  </a:schemeClr>
                </a:solidFill>
                <a:effectLst/>
              </a:rPr>
              <a:t>della cassetta a filo parete rispettando la quota di scarico nel wc</a:t>
            </a:r>
            <a:br>
              <a:rPr lang="it-IT" sz="1600" b="0" dirty="0">
                <a:solidFill>
                  <a:schemeClr val="tx1">
                    <a:lumMod val="50000"/>
                  </a:schemeClr>
                </a:solidFill>
                <a:effectLst/>
              </a:rPr>
            </a:br>
            <a:r>
              <a:rPr lang="it-IT" sz="1600" b="0" dirty="0">
                <a:solidFill>
                  <a:schemeClr val="tx1">
                    <a:lumMod val="50000"/>
                  </a:schemeClr>
                </a:solidFill>
                <a:effectLst/>
              </a:rPr>
              <a:t>la rete in dotazione anteriore</a:t>
            </a:r>
            <a:br>
              <a:rPr lang="it-IT" sz="1600" b="0" dirty="0">
                <a:solidFill>
                  <a:schemeClr val="tx1">
                    <a:lumMod val="50000"/>
                  </a:schemeClr>
                </a:solidFill>
                <a:effectLst/>
              </a:rPr>
            </a:br>
            <a:r>
              <a:rPr lang="it-IT" sz="1600" b="0" dirty="0">
                <a:solidFill>
                  <a:schemeClr val="tx1">
                    <a:lumMod val="50000"/>
                  </a:schemeClr>
                </a:solidFill>
                <a:effectLst/>
              </a:rPr>
              <a:t>facilita la stesura</a:t>
            </a:r>
            <a:br>
              <a:rPr lang="it-IT" sz="1600" b="0" dirty="0">
                <a:solidFill>
                  <a:schemeClr val="tx1">
                    <a:lumMod val="50000"/>
                  </a:schemeClr>
                </a:solidFill>
                <a:effectLst/>
              </a:rPr>
            </a:br>
            <a:r>
              <a:rPr lang="it-IT" sz="1600" b="0" dirty="0">
                <a:solidFill>
                  <a:schemeClr val="tx1">
                    <a:lumMod val="50000"/>
                  </a:schemeClr>
                </a:solidFill>
                <a:effectLst/>
              </a:rPr>
              <a:t>dell’intonaco a copertura</a:t>
            </a: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r>
              <a:rPr lang="it-IT" sz="1600" b="0" dirty="0">
                <a:solidFill>
                  <a:schemeClr val="tx1">
                    <a:lumMod val="50000"/>
                  </a:schemeClr>
                </a:solidFill>
                <a:effectLst/>
              </a:rPr>
              <a:t>il fissaggio del wc è a terra</a:t>
            </a:r>
            <a:br>
              <a:rPr lang="it-IT" sz="1600" b="0" dirty="0">
                <a:solidFill>
                  <a:schemeClr val="tx1">
                    <a:lumMod val="50000"/>
                  </a:schemeClr>
                </a:solidFill>
                <a:effectLst/>
              </a:rPr>
            </a:br>
            <a:r>
              <a:rPr lang="it-IT" sz="1600" b="0" dirty="0">
                <a:solidFill>
                  <a:schemeClr val="tx1">
                    <a:lumMod val="50000"/>
                  </a:schemeClr>
                </a:solidFill>
                <a:effectLst/>
              </a:rPr>
              <a:t>con viti e tasselli</a:t>
            </a:r>
            <a:br>
              <a:rPr lang="it-IT" sz="1600" b="0" dirty="0">
                <a:solidFill>
                  <a:schemeClr val="tx1">
                    <a:lumMod val="50000"/>
                  </a:schemeClr>
                </a:solidFill>
                <a:effectLst/>
              </a:rPr>
            </a:br>
            <a:r>
              <a:rPr lang="it-IT" sz="1600" b="0" dirty="0">
                <a:solidFill>
                  <a:schemeClr val="tx1">
                    <a:lumMod val="50000"/>
                  </a:schemeClr>
                </a:solidFill>
                <a:effectLst/>
              </a:rPr>
              <a:t>va da se che NON DEVO</a:t>
            </a:r>
            <a:br>
              <a:rPr lang="it-IT" sz="1600" b="0" dirty="0">
                <a:solidFill>
                  <a:schemeClr val="tx1">
                    <a:lumMod val="50000"/>
                  </a:schemeClr>
                </a:solidFill>
                <a:effectLst/>
              </a:rPr>
            </a:br>
            <a:r>
              <a:rPr lang="it-IT" sz="1600" b="0" dirty="0">
                <a:solidFill>
                  <a:schemeClr val="tx1">
                    <a:lumMod val="50000"/>
                  </a:schemeClr>
                </a:solidFill>
                <a:effectLst/>
              </a:rPr>
              <a:t>aver posato tubazioni di </a:t>
            </a:r>
            <a:br>
              <a:rPr lang="it-IT" sz="1600" b="0" dirty="0">
                <a:solidFill>
                  <a:schemeClr val="tx1">
                    <a:lumMod val="50000"/>
                  </a:schemeClr>
                </a:solidFill>
                <a:effectLst/>
              </a:rPr>
            </a:br>
            <a:r>
              <a:rPr lang="it-IT" sz="1600" b="0" dirty="0">
                <a:solidFill>
                  <a:schemeClr val="tx1">
                    <a:lumMod val="50000"/>
                  </a:schemeClr>
                </a:solidFill>
                <a:effectLst/>
              </a:rPr>
              <a:t>acqua o scarichi nella posizione </a:t>
            </a:r>
            <a:br>
              <a:rPr lang="it-IT" sz="1600" b="0" dirty="0">
                <a:solidFill>
                  <a:schemeClr val="tx1">
                    <a:lumMod val="50000"/>
                  </a:schemeClr>
                </a:solidFill>
                <a:effectLst/>
              </a:rPr>
            </a:br>
            <a:r>
              <a:rPr lang="it-IT" sz="1600" b="0" dirty="0">
                <a:solidFill>
                  <a:schemeClr val="tx1">
                    <a:lumMod val="50000"/>
                  </a:schemeClr>
                </a:solidFill>
                <a:effectLst/>
              </a:rPr>
              <a:t>del fissaggio</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433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5976" y="2192321"/>
            <a:ext cx="38100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29</a:t>
            </a:fld>
            <a:endParaRPr lang="it-IT" dirty="0"/>
          </a:p>
        </p:txBody>
      </p:sp>
    </p:spTree>
    <p:extLst>
      <p:ext uri="{BB962C8B-B14F-4D97-AF65-F5344CB8AC3E}">
        <p14:creationId xmlns:p14="http://schemas.microsoft.com/office/powerpoint/2010/main" val="1203376512"/>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647700" y="228600"/>
            <a:ext cx="7235981" cy="5133316"/>
          </a:xfrm>
        </p:spPr>
        <p:txBody>
          <a:bodyPr/>
          <a:lstStyle/>
          <a:p>
            <a:r>
              <a:rPr lang="it-IT" sz="1600" b="0" dirty="0">
                <a:solidFill>
                  <a:schemeClr val="tx1">
                    <a:lumMod val="50000"/>
                  </a:schemeClr>
                </a:solidFill>
                <a:effectLst/>
              </a:rPr>
              <a:t>                        braga wc a terra  ultimata e con scarichi  singoli collegati</a:t>
            </a: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graphicFrame>
        <p:nvGraphicFramePr>
          <p:cNvPr id="6" name="Tabella 5"/>
          <p:cNvGraphicFramePr>
            <a:graphicFrameLocks noGrp="1"/>
          </p:cNvGraphicFramePr>
          <p:nvPr>
            <p:extLst>
              <p:ext uri="{D42A27DB-BD31-4B8C-83A1-F6EECF244321}">
                <p14:modId xmlns:p14="http://schemas.microsoft.com/office/powerpoint/2010/main" val="562901355"/>
              </p:ext>
            </p:extLst>
          </p:nvPr>
        </p:nvGraphicFramePr>
        <p:xfrm>
          <a:off x="1219201" y="2556979"/>
          <a:ext cx="2489199" cy="982041"/>
        </p:xfrm>
        <a:graphic>
          <a:graphicData uri="http://schemas.openxmlformats.org/drawingml/2006/table">
            <a:tbl>
              <a:tblPr/>
              <a:tblGrid>
                <a:gridCol w="829733">
                  <a:extLst>
                    <a:ext uri="{9D8B030D-6E8A-4147-A177-3AD203B41FA5}">
                      <a16:colId xmlns:a16="http://schemas.microsoft.com/office/drawing/2014/main" val="20000"/>
                    </a:ext>
                  </a:extLst>
                </a:gridCol>
                <a:gridCol w="829733">
                  <a:extLst>
                    <a:ext uri="{9D8B030D-6E8A-4147-A177-3AD203B41FA5}">
                      <a16:colId xmlns:a16="http://schemas.microsoft.com/office/drawing/2014/main" val="20001"/>
                    </a:ext>
                  </a:extLst>
                </a:gridCol>
                <a:gridCol w="829733">
                  <a:extLst>
                    <a:ext uri="{9D8B030D-6E8A-4147-A177-3AD203B41FA5}">
                      <a16:colId xmlns:a16="http://schemas.microsoft.com/office/drawing/2014/main" val="20002"/>
                    </a:ext>
                  </a:extLst>
                </a:gridCol>
              </a:tblGrid>
              <a:tr h="982041">
                <a:tc>
                  <a:txBody>
                    <a:bodyPr/>
                    <a:lstStyle/>
                    <a:p>
                      <a:endParaRPr lang="it-IT" dirty="0"/>
                    </a:p>
                  </a:txBody>
                  <a:tcPr marL="0" marR="0" marT="0" marB="0" anchor="ctr">
                    <a:lnL>
                      <a:noFill/>
                    </a:lnL>
                    <a:lnR>
                      <a:noFill/>
                    </a:lnR>
                    <a:lnT>
                      <a:noFill/>
                    </a:lnT>
                    <a:lnB>
                      <a:noFill/>
                    </a:lnB>
                  </a:tcPr>
                </a:tc>
                <a:tc>
                  <a:txBody>
                    <a:bodyPr/>
                    <a:lstStyle/>
                    <a:p>
                      <a:endParaRPr lang="it-IT"/>
                    </a:p>
                  </a:txBody>
                  <a:tcPr marL="0" marR="0" marT="0" marB="0" anchor="ctr">
                    <a:lnL>
                      <a:noFill/>
                    </a:lnL>
                    <a:lnR>
                      <a:noFill/>
                    </a:lnR>
                    <a:lnT>
                      <a:noFill/>
                    </a:lnT>
                    <a:lnB>
                      <a:noFill/>
                    </a:lnB>
                  </a:tcPr>
                </a:tc>
                <a:tc>
                  <a:txBody>
                    <a:bodyPr/>
                    <a:lstStyle/>
                    <a:p>
                      <a:endParaRPr lang="it-IT" dirty="0"/>
                    </a:p>
                  </a:txBody>
                  <a:tcPr marL="0" marR="0" marT="0" marB="0" anchor="ctr">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7180" name="Picture 12" descr="http://www.termoidraulicatorino.it/images/termoidraulico/impianto_idraulico_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84023" y="1340768"/>
            <a:ext cx="6154611" cy="457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3">
            <a:hlinkClick r:id="rId7"/>
          </p:cNvPr>
          <p:cNvSpPr>
            <a:spLocks noChangeArrowheads="1"/>
          </p:cNvSpPr>
          <p:nvPr/>
        </p:nvSpPr>
        <p:spPr bwMode="auto">
          <a:xfrm>
            <a:off x="1219200" y="59102625"/>
            <a:ext cx="48196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chemeClr val="tx1"/>
                </a:solidFill>
                <a:effectLst/>
                <a:latin typeface="Arial" pitchFamily="34" charset="0"/>
                <a:cs typeface="Arial" pitchFamily="34" charset="0"/>
              </a:rPr>
              <a:t>Image 7 of 7</a:t>
            </a: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800" b="0" i="0" u="none" strike="noStrike" cap="none" normalizeH="0" baseline="0">
                <a:ln>
                  <a:noFill/>
                </a:ln>
                <a:solidFill>
                  <a:schemeClr val="tx1"/>
                </a:solidFill>
                <a:effectLst/>
                <a:latin typeface="Arial" pitchFamily="34" charset="0"/>
                <a:cs typeface="Arial" pitchFamily="34" charset="0"/>
                <a:hlinkClick r:id="rId7"/>
              </a:rPr>
              <a:t>  </a:t>
            </a:r>
            <a:r>
              <a:rPr kumimoji="0" lang="it-IT" altLang="it-IT" sz="1300" b="0" i="0" u="none" strike="noStrike" cap="none" normalizeH="0" baseline="0">
                <a:ln>
                  <a:noFill/>
                </a:ln>
                <a:solidFill>
                  <a:schemeClr val="tx1"/>
                </a:solidFill>
                <a:effectLst/>
                <a:latin typeface="Arial" pitchFamily="34" charset="0"/>
                <a:cs typeface="Arial" pitchFamily="34" charset="0"/>
              </a:rPr>
              <a:t> </a:t>
            </a:r>
            <a:r>
              <a:rPr kumimoji="0" lang="it-IT" altLang="it-IT" sz="1800" b="0" i="0" u="none" strike="noStrike" cap="none" normalizeH="0" baseline="0">
                <a:ln>
                  <a:noFill/>
                </a:ln>
                <a:solidFill>
                  <a:schemeClr val="tx1"/>
                </a:solidFill>
                <a:effectLst/>
                <a:latin typeface="Arial" pitchFamily="34" charset="0"/>
                <a:cs typeface="Arial" pitchFamily="34" charset="0"/>
              </a:rPr>
              <a:t>        </a:t>
            </a:r>
          </a:p>
        </p:txBody>
      </p:sp>
      <p:sp>
        <p:nvSpPr>
          <p:cNvPr id="10" name="Segnaposto numero diapositiva 9"/>
          <p:cNvSpPr>
            <a:spLocks noGrp="1"/>
          </p:cNvSpPr>
          <p:nvPr>
            <p:ph type="sldNum" sz="quarter" idx="12"/>
          </p:nvPr>
        </p:nvSpPr>
        <p:spPr/>
        <p:txBody>
          <a:bodyPr/>
          <a:lstStyle/>
          <a:p>
            <a:fld id="{C8E2E30F-CAFE-48AE-ADBF-BC7A57BE7447}" type="slidenum">
              <a:rPr lang="it-IT" smtClean="0"/>
              <a:pPr/>
              <a:t>30</a:t>
            </a:fld>
            <a:endParaRPr lang="it-IT" dirty="0"/>
          </a:p>
        </p:txBody>
      </p:sp>
    </p:spTree>
    <p:controls>
      <mc:AlternateContent xmlns:mc="http://schemas.openxmlformats.org/markup-compatibility/2006">
        <mc:Choice xmlns:v="urn:schemas-microsoft-com:vml" Requires="v">
          <p:control name="DefaultOcx" r:id="rId2" imgW="1295280" imgH="228600"/>
        </mc:Choice>
        <mc:Fallback>
          <p:control name="DefaultOcx" r:id="rId2" imgW="1295280" imgH="228600">
            <p:pic>
              <p:nvPicPr>
                <p:cNvPr id="5" name="DefaultOcx"/>
                <p:cNvPicPr preferRelativeResize="0">
                  <a:picLocks noChangeArrowheads="1" noChangeShapeType="1"/>
                </p:cNvPicPr>
                <p:nvPr/>
              </p:nvPicPr>
              <p:blipFill>
                <a:blip r:embed="rId8"/>
                <a:srcRect/>
                <a:stretch>
                  <a:fillRect/>
                </a:stretch>
              </p:blipFill>
              <p:spPr bwMode="auto">
                <a:xfrm>
                  <a:off x="0" y="0"/>
                  <a:ext cx="1295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name="HTMLSubmit21" r:id="rId3" imgW="533520" imgH="361800"/>
        </mc:Choice>
        <mc:Fallback>
          <p:control name="HTMLSubmit21" r:id="rId3" imgW="533520" imgH="361800">
            <p:pic>
              <p:nvPicPr>
                <p:cNvPr id="7" name="HTMLSubmit21"/>
                <p:cNvPicPr preferRelativeResize="0">
                  <a:picLocks noChangeArrowheads="1" noChangeShapeType="1"/>
                </p:cNvPicPr>
                <p:nvPr/>
              </p:nvPicPr>
              <p:blipFill>
                <a:blip r:embed="rId9"/>
                <a:srcRect/>
                <a:stretch>
                  <a:fillRect/>
                </a:stretch>
              </p:blipFill>
              <p:spPr bwMode="auto">
                <a:xfrm>
                  <a:off x="0" y="0"/>
                  <a:ext cx="914400" cy="3048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740395914"/>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647700" y="908720"/>
            <a:ext cx="8172772" cy="4453196"/>
          </a:xfrm>
        </p:spPr>
        <p:txBody>
          <a:bodyPr/>
          <a:lstStyle/>
          <a:p>
            <a:r>
              <a:rPr lang="it-IT" sz="1600" b="0" dirty="0">
                <a:solidFill>
                  <a:schemeClr val="tx1">
                    <a:lumMod val="50000"/>
                  </a:schemeClr>
                </a:solidFill>
                <a:effectLst/>
              </a:rPr>
              <a:t>    </a:t>
            </a:r>
            <a:r>
              <a:rPr lang="it-IT" sz="2000" b="0" dirty="0">
                <a:solidFill>
                  <a:schemeClr val="tx1">
                    <a:lumMod val="50000"/>
                  </a:schemeClr>
                </a:solidFill>
                <a:effectLst/>
              </a:rPr>
              <a:t>lavorazione per sostituzione  braga wc  a terra con diramazione per altro wc  </a:t>
            </a: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 CO PER OPERATORI EDILI</a:t>
            </a:r>
          </a:p>
        </p:txBody>
      </p:sp>
      <p:pic>
        <p:nvPicPr>
          <p:cNvPr id="4" name="Immagine 3" descr="C:\Users\claudio\Desktop\imagesH7VP2NF7.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graphicFrame>
        <p:nvGraphicFramePr>
          <p:cNvPr id="6" name="Tabella 5"/>
          <p:cNvGraphicFramePr>
            <a:graphicFrameLocks noGrp="1"/>
          </p:cNvGraphicFramePr>
          <p:nvPr>
            <p:extLst>
              <p:ext uri="{D42A27DB-BD31-4B8C-83A1-F6EECF244321}">
                <p14:modId xmlns:p14="http://schemas.microsoft.com/office/powerpoint/2010/main" val="1479224724"/>
              </p:ext>
            </p:extLst>
          </p:nvPr>
        </p:nvGraphicFramePr>
        <p:xfrm>
          <a:off x="1219201" y="2556979"/>
          <a:ext cx="2489199" cy="982041"/>
        </p:xfrm>
        <a:graphic>
          <a:graphicData uri="http://schemas.openxmlformats.org/drawingml/2006/table">
            <a:tbl>
              <a:tblPr/>
              <a:tblGrid>
                <a:gridCol w="829733">
                  <a:extLst>
                    <a:ext uri="{9D8B030D-6E8A-4147-A177-3AD203B41FA5}">
                      <a16:colId xmlns:a16="http://schemas.microsoft.com/office/drawing/2014/main" val="20000"/>
                    </a:ext>
                  </a:extLst>
                </a:gridCol>
                <a:gridCol w="829733">
                  <a:extLst>
                    <a:ext uri="{9D8B030D-6E8A-4147-A177-3AD203B41FA5}">
                      <a16:colId xmlns:a16="http://schemas.microsoft.com/office/drawing/2014/main" val="20001"/>
                    </a:ext>
                  </a:extLst>
                </a:gridCol>
                <a:gridCol w="829733">
                  <a:extLst>
                    <a:ext uri="{9D8B030D-6E8A-4147-A177-3AD203B41FA5}">
                      <a16:colId xmlns:a16="http://schemas.microsoft.com/office/drawing/2014/main" val="20002"/>
                    </a:ext>
                  </a:extLst>
                </a:gridCol>
              </a:tblGrid>
              <a:tr h="982041">
                <a:tc>
                  <a:txBody>
                    <a:bodyPr/>
                    <a:lstStyle/>
                    <a:p>
                      <a:endParaRPr lang="it-IT" dirty="0"/>
                    </a:p>
                  </a:txBody>
                  <a:tcPr marL="0" marR="0" marT="0" marB="0" anchor="ctr">
                    <a:lnL>
                      <a:noFill/>
                    </a:lnL>
                    <a:lnR>
                      <a:noFill/>
                    </a:lnR>
                    <a:lnT>
                      <a:noFill/>
                    </a:lnT>
                    <a:lnB>
                      <a:noFill/>
                    </a:lnB>
                  </a:tcPr>
                </a:tc>
                <a:tc>
                  <a:txBody>
                    <a:bodyPr/>
                    <a:lstStyle/>
                    <a:p>
                      <a:endParaRPr lang="it-IT"/>
                    </a:p>
                  </a:txBody>
                  <a:tcPr marL="0" marR="0" marT="0" marB="0" anchor="ctr">
                    <a:lnL>
                      <a:noFill/>
                    </a:lnL>
                    <a:lnR>
                      <a:noFill/>
                    </a:lnR>
                    <a:lnT>
                      <a:noFill/>
                    </a:lnT>
                    <a:lnB>
                      <a:noFill/>
                    </a:lnB>
                  </a:tcPr>
                </a:tc>
                <a:tc>
                  <a:txBody>
                    <a:bodyPr/>
                    <a:lstStyle/>
                    <a:p>
                      <a:endParaRPr lang="it-IT" dirty="0"/>
                    </a:p>
                  </a:txBody>
                  <a:tcPr marL="0" marR="0" marT="0" marB="0"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11" name="Rectangle 13">
            <a:hlinkClick r:id="rId6"/>
          </p:cNvPr>
          <p:cNvSpPr>
            <a:spLocks noChangeArrowheads="1"/>
          </p:cNvSpPr>
          <p:nvPr/>
        </p:nvSpPr>
        <p:spPr bwMode="auto">
          <a:xfrm>
            <a:off x="1219200" y="59102625"/>
            <a:ext cx="48196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chemeClr val="tx1"/>
                </a:solidFill>
                <a:effectLst/>
                <a:latin typeface="Arial" pitchFamily="34" charset="0"/>
                <a:cs typeface="Arial" pitchFamily="34" charset="0"/>
              </a:rPr>
              <a:t>Image 7 of 7</a:t>
            </a: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800" b="0" i="0" u="none" strike="noStrike" cap="none" normalizeH="0" baseline="0">
                <a:ln>
                  <a:noFill/>
                </a:ln>
                <a:solidFill>
                  <a:schemeClr val="tx1"/>
                </a:solidFill>
                <a:effectLst/>
                <a:latin typeface="Arial" pitchFamily="34" charset="0"/>
                <a:cs typeface="Arial" pitchFamily="34" charset="0"/>
                <a:hlinkClick r:id="rId6"/>
              </a:rPr>
              <a:t>  </a:t>
            </a:r>
            <a:r>
              <a:rPr kumimoji="0" lang="it-IT" altLang="it-IT" sz="1300" b="0" i="0" u="none" strike="noStrike" cap="none" normalizeH="0" baseline="0">
                <a:ln>
                  <a:noFill/>
                </a:ln>
                <a:solidFill>
                  <a:schemeClr val="tx1"/>
                </a:solidFill>
                <a:effectLst/>
                <a:latin typeface="Arial" pitchFamily="34" charset="0"/>
                <a:cs typeface="Arial" pitchFamily="34" charset="0"/>
              </a:rPr>
              <a:t> </a:t>
            </a:r>
            <a:r>
              <a:rPr kumimoji="0" lang="it-IT" altLang="it-IT" sz="1800" b="0" i="0" u="none" strike="noStrike" cap="none" normalizeH="0" baseline="0">
                <a:ln>
                  <a:noFill/>
                </a:ln>
                <a:solidFill>
                  <a:schemeClr val="tx1"/>
                </a:solidFill>
                <a:effectLst/>
                <a:latin typeface="Arial" pitchFamily="34" charset="0"/>
                <a:cs typeface="Arial" pitchFamily="34" charset="0"/>
              </a:rPr>
              <a:t>        </a:t>
            </a:r>
          </a:p>
        </p:txBody>
      </p:sp>
      <p:pic>
        <p:nvPicPr>
          <p:cNvPr id="8196"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19672" y="1628800"/>
            <a:ext cx="6264696" cy="428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31</a:t>
            </a:fld>
            <a:endParaRPr lang="it-IT" dirty="0"/>
          </a:p>
        </p:txBody>
      </p:sp>
    </p:spTree>
    <p:controls>
      <mc:AlternateContent xmlns:mc="http://schemas.openxmlformats.org/markup-compatibility/2006">
        <mc:Choice xmlns:v="urn:schemas-microsoft-com:vml" Requires="v">
          <p:control name="DefaultOcx" r:id="rId2" imgW="1295280" imgH="228600"/>
        </mc:Choice>
        <mc:Fallback>
          <p:control name="DefaultOcx" r:id="rId2" imgW="1295280" imgH="228600">
            <p:pic>
              <p:nvPicPr>
                <p:cNvPr id="5" name="DefaultOcx"/>
                <p:cNvPicPr preferRelativeResize="0">
                  <a:picLocks noChangeArrowheads="1" noChangeShapeType="1"/>
                </p:cNvPicPr>
                <p:nvPr/>
              </p:nvPicPr>
              <p:blipFill>
                <a:blip r:embed="rId8"/>
                <a:srcRect/>
                <a:stretch>
                  <a:fillRect/>
                </a:stretch>
              </p:blipFill>
              <p:spPr bwMode="auto">
                <a:xfrm>
                  <a:off x="0" y="0"/>
                  <a:ext cx="1295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name="HTMLSubmit21" r:id="rId3" imgW="533520" imgH="361800"/>
        </mc:Choice>
        <mc:Fallback>
          <p:control name="HTMLSubmit21" r:id="rId3" imgW="533520" imgH="361800">
            <p:pic>
              <p:nvPicPr>
                <p:cNvPr id="7" name="HTMLSubmit21"/>
                <p:cNvPicPr preferRelativeResize="0">
                  <a:picLocks noChangeArrowheads="1" noChangeShapeType="1"/>
                </p:cNvPicPr>
                <p:nvPr/>
              </p:nvPicPr>
              <p:blipFill>
                <a:blip r:embed="rId9"/>
                <a:srcRect/>
                <a:stretch>
                  <a:fillRect/>
                </a:stretch>
              </p:blipFill>
              <p:spPr bwMode="auto">
                <a:xfrm>
                  <a:off x="0" y="0"/>
                  <a:ext cx="914400" cy="3048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1308952488"/>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187624" y="908720"/>
            <a:ext cx="7632848" cy="4453196"/>
          </a:xfrm>
        </p:spPr>
        <p:txBody>
          <a:bodyPr/>
          <a:lstStyle/>
          <a:p>
            <a:r>
              <a:rPr lang="it-IT" sz="1600" b="0" dirty="0">
                <a:solidFill>
                  <a:schemeClr val="tx1">
                    <a:lumMod val="50000"/>
                  </a:schemeClr>
                </a:solidFill>
                <a:effectLst/>
              </a:rPr>
              <a:t>    </a:t>
            </a:r>
            <a:r>
              <a:rPr lang="it-IT" sz="2000" b="0" dirty="0">
                <a:solidFill>
                  <a:schemeClr val="tx1">
                    <a:lumMod val="50000"/>
                  </a:schemeClr>
                </a:solidFill>
                <a:effectLst/>
              </a:rPr>
              <a:t>lavorazione per installazione braga wc a terra con possibilità che i tasselli di fissaggio del </a:t>
            </a:r>
            <a:r>
              <a:rPr lang="it-IT" sz="2000" b="0" dirty="0" err="1">
                <a:solidFill>
                  <a:schemeClr val="tx1">
                    <a:lumMod val="50000"/>
                  </a:schemeClr>
                </a:solidFill>
                <a:effectLst/>
              </a:rPr>
              <a:t>vater</a:t>
            </a:r>
            <a:r>
              <a:rPr lang="it-IT" sz="2000" b="0" dirty="0">
                <a:solidFill>
                  <a:schemeClr val="tx1">
                    <a:lumMod val="50000"/>
                  </a:schemeClr>
                </a:solidFill>
                <a:effectLst/>
              </a:rPr>
              <a:t> vadano a forare i tubi sottopavimento  </a:t>
            </a: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r>
              <a:rPr lang="it-IT" sz="1600" b="0" dirty="0">
                <a:solidFill>
                  <a:schemeClr val="tx1">
                    <a:lumMod val="50000"/>
                  </a:schemeClr>
                </a:solidFill>
                <a:effectLst/>
              </a:rPr>
              <a:t>è sempre bene cercare di</a:t>
            </a:r>
            <a:br>
              <a:rPr lang="it-IT" sz="1600" b="0" dirty="0">
                <a:solidFill>
                  <a:schemeClr val="tx1">
                    <a:lumMod val="50000"/>
                  </a:schemeClr>
                </a:solidFill>
                <a:effectLst/>
              </a:rPr>
            </a:br>
            <a:r>
              <a:rPr lang="it-IT" sz="1600" b="0" dirty="0">
                <a:solidFill>
                  <a:schemeClr val="tx1">
                    <a:lumMod val="50000"/>
                  </a:schemeClr>
                </a:solidFill>
                <a:effectLst/>
              </a:rPr>
              <a:t>evitare questa posa dei</a:t>
            </a:r>
            <a:br>
              <a:rPr lang="it-IT" sz="1600" b="0" dirty="0">
                <a:solidFill>
                  <a:schemeClr val="tx1">
                    <a:lumMod val="50000"/>
                  </a:schemeClr>
                </a:solidFill>
                <a:effectLst/>
              </a:rPr>
            </a:br>
            <a:r>
              <a:rPr lang="it-IT" sz="1600" b="0" dirty="0">
                <a:solidFill>
                  <a:schemeClr val="tx1">
                    <a:lumMod val="50000"/>
                  </a:schemeClr>
                </a:solidFill>
                <a:effectLst/>
              </a:rPr>
              <a:t>tubi di scarico</a:t>
            </a:r>
            <a:br>
              <a:rPr lang="it-IT" sz="1600" b="0" dirty="0">
                <a:solidFill>
                  <a:schemeClr val="tx1">
                    <a:lumMod val="50000"/>
                  </a:schemeClr>
                </a:solidFill>
                <a:effectLst/>
              </a:rPr>
            </a:br>
            <a:br>
              <a:rPr lang="it-IT" sz="1600" b="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 CO PER OPERATORI EDILI</a:t>
            </a:r>
          </a:p>
        </p:txBody>
      </p:sp>
      <p:pic>
        <p:nvPicPr>
          <p:cNvPr id="4" name="Immagine 3" descr="C:\Users\claudio\Desktop\imagesH7VP2NF7.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graphicFrame>
        <p:nvGraphicFramePr>
          <p:cNvPr id="6" name="Tabella 5"/>
          <p:cNvGraphicFramePr>
            <a:graphicFrameLocks noGrp="1"/>
          </p:cNvGraphicFramePr>
          <p:nvPr>
            <p:extLst>
              <p:ext uri="{D42A27DB-BD31-4B8C-83A1-F6EECF244321}">
                <p14:modId xmlns:p14="http://schemas.microsoft.com/office/powerpoint/2010/main" val="1479224724"/>
              </p:ext>
            </p:extLst>
          </p:nvPr>
        </p:nvGraphicFramePr>
        <p:xfrm>
          <a:off x="1219201" y="2556979"/>
          <a:ext cx="2489199" cy="982041"/>
        </p:xfrm>
        <a:graphic>
          <a:graphicData uri="http://schemas.openxmlformats.org/drawingml/2006/table">
            <a:tbl>
              <a:tblPr/>
              <a:tblGrid>
                <a:gridCol w="829733">
                  <a:extLst>
                    <a:ext uri="{9D8B030D-6E8A-4147-A177-3AD203B41FA5}">
                      <a16:colId xmlns:a16="http://schemas.microsoft.com/office/drawing/2014/main" val="20000"/>
                    </a:ext>
                  </a:extLst>
                </a:gridCol>
                <a:gridCol w="829733">
                  <a:extLst>
                    <a:ext uri="{9D8B030D-6E8A-4147-A177-3AD203B41FA5}">
                      <a16:colId xmlns:a16="http://schemas.microsoft.com/office/drawing/2014/main" val="20001"/>
                    </a:ext>
                  </a:extLst>
                </a:gridCol>
                <a:gridCol w="829733">
                  <a:extLst>
                    <a:ext uri="{9D8B030D-6E8A-4147-A177-3AD203B41FA5}">
                      <a16:colId xmlns:a16="http://schemas.microsoft.com/office/drawing/2014/main" val="20002"/>
                    </a:ext>
                  </a:extLst>
                </a:gridCol>
              </a:tblGrid>
              <a:tr h="982041">
                <a:tc>
                  <a:txBody>
                    <a:bodyPr/>
                    <a:lstStyle/>
                    <a:p>
                      <a:endParaRPr lang="it-IT" dirty="0"/>
                    </a:p>
                  </a:txBody>
                  <a:tcPr marL="0" marR="0" marT="0" marB="0" anchor="ctr">
                    <a:lnL>
                      <a:noFill/>
                    </a:lnL>
                    <a:lnR>
                      <a:noFill/>
                    </a:lnR>
                    <a:lnT>
                      <a:noFill/>
                    </a:lnT>
                    <a:lnB>
                      <a:noFill/>
                    </a:lnB>
                  </a:tcPr>
                </a:tc>
                <a:tc>
                  <a:txBody>
                    <a:bodyPr/>
                    <a:lstStyle/>
                    <a:p>
                      <a:endParaRPr lang="it-IT"/>
                    </a:p>
                  </a:txBody>
                  <a:tcPr marL="0" marR="0" marT="0" marB="0" anchor="ctr">
                    <a:lnL>
                      <a:noFill/>
                    </a:lnL>
                    <a:lnR>
                      <a:noFill/>
                    </a:lnR>
                    <a:lnT>
                      <a:noFill/>
                    </a:lnT>
                    <a:lnB>
                      <a:noFill/>
                    </a:lnB>
                  </a:tcPr>
                </a:tc>
                <a:tc>
                  <a:txBody>
                    <a:bodyPr/>
                    <a:lstStyle/>
                    <a:p>
                      <a:endParaRPr lang="it-IT" dirty="0"/>
                    </a:p>
                  </a:txBody>
                  <a:tcPr marL="0" marR="0" marT="0" marB="0"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11" name="Rectangle 13">
            <a:hlinkClick r:id="rId6"/>
          </p:cNvPr>
          <p:cNvSpPr>
            <a:spLocks noChangeArrowheads="1"/>
          </p:cNvSpPr>
          <p:nvPr/>
        </p:nvSpPr>
        <p:spPr bwMode="auto">
          <a:xfrm>
            <a:off x="1219200" y="59102625"/>
            <a:ext cx="48196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altLang="it-IT" sz="1800" b="0" i="0" u="none" strike="noStrike" cap="none" normalizeH="0" baseline="0">
                <a:ln>
                  <a:noFill/>
                </a:ln>
                <a:solidFill>
                  <a:schemeClr val="tx1"/>
                </a:solidFill>
                <a:effectLst/>
                <a:latin typeface="Arial" pitchFamily="34" charset="0"/>
                <a:cs typeface="Arial" pitchFamily="34" charset="0"/>
              </a:rPr>
              <a:t>Image 7 of 7</a:t>
            </a: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800" b="0" i="0" u="none" strike="noStrike" cap="none" normalizeH="0" baseline="0">
                <a:ln>
                  <a:noFill/>
                </a:ln>
                <a:solidFill>
                  <a:schemeClr val="tx1"/>
                </a:solidFill>
                <a:effectLst/>
                <a:latin typeface="Arial" pitchFamily="34" charset="0"/>
                <a:cs typeface="Arial" pitchFamily="34" charset="0"/>
                <a:hlinkClick r:id="rId6"/>
              </a:rPr>
              <a:t>  </a:t>
            </a:r>
            <a:r>
              <a:rPr kumimoji="0" lang="it-IT" altLang="it-IT" sz="1300" b="0" i="0" u="none" strike="noStrike" cap="none" normalizeH="0" baseline="0">
                <a:ln>
                  <a:noFill/>
                </a:ln>
                <a:solidFill>
                  <a:schemeClr val="tx1"/>
                </a:solidFill>
                <a:effectLst/>
                <a:latin typeface="Arial" pitchFamily="34" charset="0"/>
                <a:cs typeface="Arial" pitchFamily="34" charset="0"/>
              </a:rPr>
              <a:t> </a:t>
            </a:r>
            <a:r>
              <a:rPr kumimoji="0" lang="it-IT" altLang="it-IT" sz="1800" b="0" i="0" u="none" strike="noStrike" cap="none" normalizeH="0" baseline="0">
                <a:ln>
                  <a:noFill/>
                </a:ln>
                <a:solidFill>
                  <a:schemeClr val="tx1"/>
                </a:solidFill>
                <a:effectLst/>
                <a:latin typeface="Arial" pitchFamily="34" charset="0"/>
                <a:cs typeface="Arial" pitchFamily="34" charset="0"/>
              </a:rPr>
              <a:t>        </a:t>
            </a:r>
          </a:p>
        </p:txBody>
      </p:sp>
      <p:pic>
        <p:nvPicPr>
          <p:cNvPr id="51205" name="Picture 5" descr="idraulico carico scarico acqua - Raff edilizia ristrutturazioni">
            <a:hlinkClick r:id="rId7"/>
          </p:cNvPr>
          <p:cNvPicPr>
            <a:picLocks noChangeAspect="1" noChangeArrowheads="1"/>
          </p:cNvPicPr>
          <p:nvPr/>
        </p:nvPicPr>
        <p:blipFill>
          <a:blip r:embed="rId8" cstate="print"/>
          <a:srcRect/>
          <a:stretch>
            <a:fillRect/>
          </a:stretch>
        </p:blipFill>
        <p:spPr bwMode="auto">
          <a:xfrm>
            <a:off x="3923928" y="2348880"/>
            <a:ext cx="4320000" cy="3240000"/>
          </a:xfrm>
          <a:prstGeom prst="rect">
            <a:avLst/>
          </a:prstGeom>
          <a:noFill/>
        </p:spPr>
      </p:pic>
      <p:sp>
        <p:nvSpPr>
          <p:cNvPr id="10" name="Segnaposto numero diapositiva 9"/>
          <p:cNvSpPr>
            <a:spLocks noGrp="1"/>
          </p:cNvSpPr>
          <p:nvPr>
            <p:ph type="sldNum" sz="quarter" idx="12"/>
          </p:nvPr>
        </p:nvSpPr>
        <p:spPr/>
        <p:txBody>
          <a:bodyPr/>
          <a:lstStyle/>
          <a:p>
            <a:fld id="{C8E2E30F-CAFE-48AE-ADBF-BC7A57BE7447}" type="slidenum">
              <a:rPr lang="it-IT" smtClean="0"/>
              <a:pPr/>
              <a:t>32</a:t>
            </a:fld>
            <a:endParaRPr lang="it-IT" dirty="0"/>
          </a:p>
        </p:txBody>
      </p:sp>
    </p:spTree>
    <p:controls>
      <mc:AlternateContent xmlns:mc="http://schemas.openxmlformats.org/markup-compatibility/2006">
        <mc:Choice xmlns:v="urn:schemas-microsoft-com:vml" Requires="v">
          <p:control name="DefaultOcx" r:id="rId2" imgW="1295280" imgH="228600"/>
        </mc:Choice>
        <mc:Fallback>
          <p:control name="DefaultOcx" r:id="rId2" imgW="1295280" imgH="228600">
            <p:pic>
              <p:nvPicPr>
                <p:cNvPr id="5" name="DefaultOcx"/>
                <p:cNvPicPr preferRelativeResize="0">
                  <a:picLocks noChangeArrowheads="1" noChangeShapeType="1"/>
                </p:cNvPicPr>
                <p:nvPr/>
              </p:nvPicPr>
              <p:blipFill>
                <a:blip r:embed="rId9"/>
                <a:srcRect/>
                <a:stretch>
                  <a:fillRect/>
                </a:stretch>
              </p:blipFill>
              <p:spPr bwMode="auto">
                <a:xfrm>
                  <a:off x="0" y="0"/>
                  <a:ext cx="1295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name="HTMLSubmit21" r:id="rId3" imgW="533520" imgH="361800"/>
        </mc:Choice>
        <mc:Fallback>
          <p:control name="HTMLSubmit21" r:id="rId3" imgW="533520" imgH="361800">
            <p:pic>
              <p:nvPicPr>
                <p:cNvPr id="7" name="HTMLSubmit21"/>
                <p:cNvPicPr preferRelativeResize="0">
                  <a:picLocks noChangeArrowheads="1" noChangeShapeType="1"/>
                </p:cNvPicPr>
                <p:nvPr/>
              </p:nvPicPr>
              <p:blipFill>
                <a:blip r:embed="rId10"/>
                <a:srcRect/>
                <a:stretch>
                  <a:fillRect/>
                </a:stretch>
              </p:blipFill>
              <p:spPr bwMode="auto">
                <a:xfrm>
                  <a:off x="0" y="0"/>
                  <a:ext cx="914400" cy="3048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1308952488"/>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r>
              <a:rPr lang="it-IT" sz="1600" b="0" dirty="0">
                <a:solidFill>
                  <a:schemeClr val="tx1">
                    <a:lumMod val="50000"/>
                  </a:schemeClr>
                </a:solidFill>
                <a:effectLst/>
              </a:rPr>
              <a:t>può capitare di dover sostituire la braga wc nel bagno,  previo rottura del  pavimento e successivi ripristini con «cemento magro» e mattonelle</a:t>
            </a: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r>
              <a:rPr lang="it-IT" sz="1600" b="0" dirty="0">
                <a:solidFill>
                  <a:schemeClr val="tx1">
                    <a:lumMod val="50000"/>
                  </a:schemeClr>
                </a:solidFill>
                <a:effectLst/>
              </a:rPr>
              <a:t> </a:t>
            </a: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052"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4407" r="24948"/>
          <a:stretch/>
        </p:blipFill>
        <p:spPr bwMode="auto">
          <a:xfrm>
            <a:off x="6372200" y="1981393"/>
            <a:ext cx="2430632" cy="446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9632" y="1857554"/>
            <a:ext cx="4489465" cy="446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33</a:t>
            </a:fld>
            <a:endParaRPr lang="it-IT" dirty="0"/>
          </a:p>
        </p:txBody>
      </p:sp>
    </p:spTree>
    <p:extLst>
      <p:ext uri="{BB962C8B-B14F-4D97-AF65-F5344CB8AC3E}">
        <p14:creationId xmlns:p14="http://schemas.microsoft.com/office/powerpoint/2010/main" val="2462570616"/>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187624" y="836712"/>
            <a:ext cx="7264509" cy="5564089"/>
          </a:xfrm>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braga wc a terra con fessura di raccolta </a:t>
            </a:r>
            <a:br>
              <a:rPr lang="it-IT" sz="2000" b="0" dirty="0">
                <a:solidFill>
                  <a:srgbClr val="000000"/>
                </a:solidFill>
                <a:effectLst/>
              </a:rPr>
            </a:br>
            <a:r>
              <a:rPr lang="it-IT" sz="2000" b="0" dirty="0">
                <a:solidFill>
                  <a:srgbClr val="000000"/>
                </a:solidFill>
                <a:effectLst/>
              </a:rPr>
              <a:t>tubi scarico bidet lavabo doccia</a:t>
            </a: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r>
              <a:rPr lang="it-IT" sz="2000" dirty="0">
                <a:solidFill>
                  <a:srgbClr val="FF0000"/>
                </a:solidFill>
              </a:rPr>
              <a:t>                                                                             </a:t>
            </a:r>
            <a:r>
              <a:rPr lang="it-IT" sz="2000" b="0" dirty="0">
                <a:solidFill>
                  <a:srgbClr val="000000"/>
                </a:solidFill>
                <a:effectLst/>
              </a:rPr>
              <a:t>braga wc scarico a parete</a:t>
            </a: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6633" y="1484784"/>
            <a:ext cx="3186000" cy="42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64088" y="1711191"/>
            <a:ext cx="3238500" cy="431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34</a:t>
            </a:fld>
            <a:endParaRPr lang="it-IT" dirty="0"/>
          </a:p>
        </p:txBody>
      </p:sp>
    </p:spTree>
    <p:extLst>
      <p:ext uri="{BB962C8B-B14F-4D97-AF65-F5344CB8AC3E}">
        <p14:creationId xmlns:p14="http://schemas.microsoft.com/office/powerpoint/2010/main" val="1656534632"/>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187624" y="836712"/>
            <a:ext cx="7264509" cy="5564089"/>
          </a:xfrm>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ogni wc può avere lo scarico a parete o a terra a seconda delle necessità e come tale è necessario saperlo prima di iniziare i lavori</a:t>
            </a: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r>
              <a:rPr lang="it-IT" sz="2000" dirty="0">
                <a:solidFill>
                  <a:srgbClr val="FF0000"/>
                </a:solidFill>
              </a:rPr>
              <a:t>                                                                          </a:t>
            </a:r>
            <a:endParaRPr lang="it-IT" sz="2000" b="0" dirty="0">
              <a:solidFill>
                <a:srgbClr val="000000"/>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512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472" r="-847"/>
          <a:stretch/>
        </p:blipFill>
        <p:spPr bwMode="auto">
          <a:xfrm>
            <a:off x="908482" y="2600670"/>
            <a:ext cx="8100000" cy="3314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35</a:t>
            </a:fld>
            <a:endParaRPr lang="it-IT" dirty="0"/>
          </a:p>
        </p:txBody>
      </p:sp>
    </p:spTree>
    <p:extLst>
      <p:ext uri="{BB962C8B-B14F-4D97-AF65-F5344CB8AC3E}">
        <p14:creationId xmlns:p14="http://schemas.microsoft.com/office/powerpoint/2010/main" val="4057836255"/>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tx1">
                    <a:lumMod val="50000"/>
                  </a:schemeClr>
                </a:solidFill>
                <a:effectLst/>
              </a:rPr>
              <a:t>Quando all’inizio si è parlato di livello, è fondamentale nel momento in cui si utilizza scarichi doccia a pavimento, dovendo dare pendenza alle mattonelle per </a:t>
            </a:r>
            <a:br>
              <a:rPr lang="it-IT" sz="1600" b="0" dirty="0">
                <a:solidFill>
                  <a:schemeClr val="tx1">
                    <a:lumMod val="50000"/>
                  </a:schemeClr>
                </a:solidFill>
                <a:effectLst/>
              </a:rPr>
            </a:br>
            <a:r>
              <a:rPr lang="it-IT" sz="1600" b="0" dirty="0">
                <a:solidFill>
                  <a:schemeClr val="tx1">
                    <a:lumMod val="50000"/>
                  </a:schemeClr>
                </a:solidFill>
                <a:effectLst/>
              </a:rPr>
              <a:t>far defluire l’acqua</a:t>
            </a: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r>
              <a:rPr lang="it-IT" sz="1600" b="0" dirty="0">
                <a:solidFill>
                  <a:schemeClr val="tx1">
                    <a:lumMod val="50000"/>
                  </a:schemeClr>
                </a:solidFill>
                <a:effectLst/>
              </a:rPr>
              <a:t>grande cura si dovrà anche dare all’impermeabilizzazione del sottofondo su cui verranno posate le mattonell</a:t>
            </a:r>
            <a:r>
              <a:rPr lang="it-IT" sz="1600" dirty="0">
                <a:solidFill>
                  <a:schemeClr val="tx1">
                    <a:lumMod val="50000"/>
                  </a:schemeClr>
                </a:solidFill>
                <a:effectLst/>
              </a:rPr>
              <a:t>e</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536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3619" b="17817"/>
          <a:stretch/>
        </p:blipFill>
        <p:spPr bwMode="auto">
          <a:xfrm>
            <a:off x="3203848" y="1700808"/>
            <a:ext cx="3419475" cy="1274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03648" y="4149080"/>
            <a:ext cx="2192400" cy="20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83" t="-22865" r="-14413" b="28504"/>
          <a:stretch/>
        </p:blipFill>
        <p:spPr bwMode="auto">
          <a:xfrm>
            <a:off x="4068000" y="3243812"/>
            <a:ext cx="5076000" cy="29190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36</a:t>
            </a:fld>
            <a:endParaRPr lang="it-IT" dirty="0"/>
          </a:p>
        </p:txBody>
      </p:sp>
    </p:spTree>
    <p:extLst>
      <p:ext uri="{BB962C8B-B14F-4D97-AF65-F5344CB8AC3E}">
        <p14:creationId xmlns:p14="http://schemas.microsoft.com/office/powerpoint/2010/main" val="1925030516"/>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187624" y="1052736"/>
            <a:ext cx="7264509" cy="5348065"/>
          </a:xfrm>
        </p:spPr>
        <p:txBody>
          <a:bodyPr/>
          <a:lstStyle/>
          <a:p>
            <a:r>
              <a:rPr lang="it-IT" sz="1600" b="0" dirty="0">
                <a:solidFill>
                  <a:schemeClr val="tx1">
                    <a:lumMod val="50000"/>
                  </a:schemeClr>
                </a:solidFill>
                <a:effectLst/>
              </a:rPr>
              <a:t>Molto importante è, nel prevedere l’impianto elettrico ,sapere che vi sono delle zone vietate, dove non si può murare scatole nel rispetto della norma</a:t>
            </a: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br>
              <a:rPr lang="it-IT" sz="1600" b="0" dirty="0">
                <a:solidFill>
                  <a:schemeClr val="tx1">
                    <a:lumMod val="50000"/>
                  </a:schemeClr>
                </a:solidFill>
                <a:effectLst/>
              </a:rPr>
            </a:br>
            <a:r>
              <a:rPr lang="it-IT" sz="1600" b="0" dirty="0">
                <a:solidFill>
                  <a:schemeClr val="tx1">
                    <a:lumMod val="50000"/>
                  </a:schemeClr>
                </a:solidFill>
                <a:effectLst/>
              </a:rPr>
              <a:t>questo per evitare che con il corpo bagnato si possa interferire con l’elettricità</a:t>
            </a: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638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1552600"/>
            <a:ext cx="6461436" cy="417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37</a:t>
            </a:fld>
            <a:endParaRPr lang="it-IT" dirty="0"/>
          </a:p>
        </p:txBody>
      </p:sp>
    </p:spTree>
    <p:extLst>
      <p:ext uri="{BB962C8B-B14F-4D97-AF65-F5344CB8AC3E}">
        <p14:creationId xmlns:p14="http://schemas.microsoft.com/office/powerpoint/2010/main" val="1596843835"/>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600" b="0" dirty="0">
                <a:solidFill>
                  <a:schemeClr val="tx1">
                    <a:lumMod val="50000"/>
                  </a:schemeClr>
                </a:solidFill>
                <a:effectLst/>
              </a:rPr>
              <a:t>Molto importante e sapere se devo appendere scaldabagni o caldaie alle pareti in quanto il peso delle apparecchiature deve essere sostenuto senza problemi</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r>
              <a:rPr lang="it-IT" sz="3600" dirty="0">
                <a:solidFill>
                  <a:schemeClr val="tx1">
                    <a:lumMod val="50000"/>
                  </a:schemeClr>
                </a:solidFill>
                <a:effectLst/>
              </a:rPr>
              <a:t>SI  </a:t>
            </a:r>
            <a:r>
              <a:rPr lang="it-IT" sz="3600" dirty="0">
                <a:solidFill>
                  <a:schemeClr val="tx1">
                    <a:lumMod val="50000"/>
                  </a:schemeClr>
                </a:solidFill>
                <a:effectLst/>
                <a:latin typeface="Arial"/>
                <a:cs typeface="Arial"/>
              </a:rPr>
              <a:t>▲</a:t>
            </a:r>
            <a:r>
              <a:rPr lang="it-IT" sz="3600" dirty="0">
                <a:solidFill>
                  <a:schemeClr val="tx1">
                    <a:lumMod val="50000"/>
                  </a:schemeClr>
                </a:solidFill>
                <a:effectLst/>
              </a:rPr>
              <a:t>                     NO </a:t>
            </a:r>
            <a:r>
              <a:rPr lang="it-IT" sz="3600" dirty="0">
                <a:solidFill>
                  <a:schemeClr val="tx1">
                    <a:lumMod val="50000"/>
                  </a:schemeClr>
                </a:solidFill>
                <a:effectLst/>
                <a:latin typeface="Arial"/>
                <a:cs typeface="Arial"/>
              </a:rPr>
              <a:t>►</a:t>
            </a:r>
            <a:br>
              <a:rPr lang="it-IT" sz="1600" dirty="0">
                <a:solidFill>
                  <a:schemeClr val="tx1">
                    <a:lumMod val="50000"/>
                  </a:schemeClr>
                </a:solidFill>
                <a:effectLst/>
              </a:rPr>
            </a:br>
            <a:br>
              <a:rPr lang="it-IT" sz="1600" dirty="0">
                <a:solidFill>
                  <a:schemeClr val="tx1">
                    <a:lumMod val="50000"/>
                  </a:schemeClr>
                </a:solidFill>
                <a:effectLst/>
              </a:rPr>
            </a:br>
            <a:br>
              <a:rPr lang="it-IT" sz="1600" dirty="0">
                <a:solidFill>
                  <a:schemeClr val="tx1">
                    <a:lumMod val="50000"/>
                  </a:schemeClr>
                </a:solidFill>
                <a:effectLst/>
              </a:rPr>
            </a:br>
            <a:endParaRPr lang="it-IT" sz="1600" dirty="0">
              <a:solidFill>
                <a:schemeClr val="tx1">
                  <a:lumMod val="50000"/>
                </a:schemeClr>
              </a:solidFill>
              <a:effectLst/>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048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2120" y="2043270"/>
            <a:ext cx="3024187" cy="402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7955" y="2032151"/>
            <a:ext cx="428625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38</a:t>
            </a:fld>
            <a:endParaRPr lang="it-IT" dirty="0"/>
          </a:p>
        </p:txBody>
      </p:sp>
    </p:spTree>
    <p:extLst>
      <p:ext uri="{BB962C8B-B14F-4D97-AF65-F5344CB8AC3E}">
        <p14:creationId xmlns:p14="http://schemas.microsoft.com/office/powerpoint/2010/main" val="1881774504"/>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dirty="0">
                <a:solidFill>
                  <a:srgbClr val="FF0000"/>
                </a:solidFill>
              </a:rPr>
              <a:t>                                   RISULTATO FINALE</a:t>
            </a: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a:solidFill>
                  <a:srgbClr val="FF0000"/>
                </a:solidFill>
              </a:rPr>
              <a:t>                 ANDATENE </a:t>
            </a:r>
            <a:r>
              <a:rPr lang="it-IT" sz="2000" dirty="0">
                <a:solidFill>
                  <a:srgbClr val="FF0000"/>
                </a:solidFill>
              </a:rPr>
              <a:t>FIERI, L’AVETE </a:t>
            </a:r>
            <a:r>
              <a:rPr lang="it-IT" sz="2000">
                <a:solidFill>
                  <a:srgbClr val="FF0000"/>
                </a:solidFill>
              </a:rPr>
              <a:t>FATTO VOI, BRAVI</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843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720" y="2052335"/>
            <a:ext cx="5019909" cy="31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39</a:t>
            </a:fld>
            <a:endParaRPr lang="it-IT" dirty="0"/>
          </a:p>
        </p:txBody>
      </p:sp>
    </p:spTree>
    <p:extLst>
      <p:ext uri="{BB962C8B-B14F-4D97-AF65-F5344CB8AC3E}">
        <p14:creationId xmlns:p14="http://schemas.microsoft.com/office/powerpoint/2010/main" val="3859853755"/>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dirty="0">
                <a:solidFill>
                  <a:srgbClr val="FF0000"/>
                </a:solidFill>
              </a:rPr>
              <a:t>                                                       </a:t>
            </a:r>
            <a:r>
              <a:rPr lang="it-IT" sz="2000" b="0" dirty="0">
                <a:solidFill>
                  <a:srgbClr val="000000"/>
                </a:solidFill>
                <a:effectLst/>
              </a:rPr>
              <a:t>e poi, soprattutto, un cliente    </a:t>
            </a:r>
            <a:br>
              <a:rPr lang="it-IT" sz="2000" b="0" dirty="0">
                <a:solidFill>
                  <a:srgbClr val="000000"/>
                </a:solidFill>
                <a:effectLst/>
              </a:rPr>
            </a:br>
            <a:r>
              <a:rPr lang="it-IT" sz="2000" b="0" dirty="0">
                <a:solidFill>
                  <a:srgbClr val="000000"/>
                </a:solidFill>
                <a:effectLst/>
              </a:rPr>
              <a:t>                                                       soddisfatto  lo dice ad altri clienti </a:t>
            </a:r>
            <a:br>
              <a:rPr lang="it-IT" sz="2000" dirty="0">
                <a:solidFill>
                  <a:srgbClr val="FF0000"/>
                </a:solidFill>
              </a:rPr>
            </a:br>
            <a:r>
              <a:rPr lang="it-IT" sz="2000" dirty="0">
                <a:solidFill>
                  <a:srgbClr val="FF0000"/>
                </a:solidFill>
              </a:rPr>
              <a:t>                                                       </a:t>
            </a:r>
            <a:r>
              <a:rPr lang="it-IT" sz="2000" b="0" dirty="0">
                <a:solidFill>
                  <a:srgbClr val="000000"/>
                </a:solidFill>
                <a:effectLst/>
              </a:rPr>
              <a:t>che portano altro lavoro e quindi</a:t>
            </a:r>
            <a:br>
              <a:rPr lang="it-IT" sz="2000" dirty="0">
                <a:solidFill>
                  <a:srgbClr val="FF0000"/>
                </a:solidFill>
              </a:rPr>
            </a:br>
            <a:r>
              <a:rPr lang="it-IT" sz="2000" b="0" dirty="0">
                <a:solidFill>
                  <a:srgbClr val="000000"/>
                </a:solidFill>
                <a:effectLst/>
              </a:rPr>
              <a:t>                                                       guadagno    </a:t>
            </a:r>
            <a:br>
              <a:rPr lang="it-IT" sz="2000" b="0" dirty="0">
                <a:solidFill>
                  <a:srgbClr val="000000"/>
                </a:solidFill>
                <a:effectLst/>
              </a:rPr>
            </a:br>
            <a:r>
              <a:rPr lang="it-IT" sz="2000" b="0" dirty="0">
                <a:solidFill>
                  <a:srgbClr val="000000"/>
                </a:solidFill>
                <a:effectLst/>
              </a:rPr>
              <a:t>                                                       il famoso   </a:t>
            </a:r>
            <a:r>
              <a:rPr lang="it-IT" sz="2000" dirty="0">
                <a:solidFill>
                  <a:srgbClr val="FF0000"/>
                </a:solidFill>
              </a:rPr>
              <a:t> </a:t>
            </a:r>
            <a:r>
              <a:rPr lang="it-IT" sz="2000" dirty="0">
                <a:solidFill>
                  <a:srgbClr val="000000"/>
                </a:solidFill>
                <a:effectLst/>
              </a:rPr>
              <a:t>PASSAPAROLA</a:t>
            </a:r>
            <a:br>
              <a:rPr lang="it-IT" sz="2000" dirty="0">
                <a:solidFill>
                  <a:srgbClr val="000000"/>
                </a:solidFill>
                <a:effectLst/>
              </a:rPr>
            </a:br>
            <a:br>
              <a:rPr lang="it-IT" sz="2000" dirty="0">
                <a:solidFill>
                  <a:srgbClr val="FF0000"/>
                </a:solidFill>
              </a:rPr>
            </a:br>
            <a:br>
              <a:rPr lang="it-IT" sz="2000" dirty="0">
                <a:solidFill>
                  <a:srgbClr val="FF0000"/>
                </a:solidFill>
              </a:rPr>
            </a:br>
            <a:r>
              <a:rPr lang="it-IT" sz="2000" b="0" dirty="0">
                <a:solidFill>
                  <a:srgbClr val="000000"/>
                </a:solidFill>
                <a:effectLst/>
              </a:rPr>
              <a:t>                                       per cui sapere parlare, conoscere</a:t>
            </a:r>
            <a:br>
              <a:rPr lang="it-IT" sz="2000" b="0" dirty="0">
                <a:solidFill>
                  <a:srgbClr val="000000"/>
                </a:solidFill>
                <a:effectLst/>
              </a:rPr>
            </a:br>
            <a:r>
              <a:rPr lang="it-IT" sz="2000" b="0" dirty="0">
                <a:solidFill>
                  <a:srgbClr val="000000"/>
                </a:solidFill>
                <a:effectLst/>
              </a:rPr>
              <a:t>  il disegno, la matematica, la tecnologia, e tutto quello</a:t>
            </a:r>
            <a:br>
              <a:rPr lang="it-IT" sz="2000" b="0" dirty="0">
                <a:solidFill>
                  <a:srgbClr val="000000"/>
                </a:solidFill>
                <a:effectLst/>
              </a:rPr>
            </a:br>
            <a:r>
              <a:rPr lang="it-IT" sz="2000" b="0" dirty="0">
                <a:solidFill>
                  <a:srgbClr val="000000"/>
                </a:solidFill>
                <a:effectLst/>
              </a:rPr>
              <a:t> che si impara a scuola serve sempre  </a:t>
            </a:r>
            <a:br>
              <a:rPr lang="it-IT" sz="2000" dirty="0">
                <a:solidFill>
                  <a:srgbClr val="FF0000"/>
                </a:solidFill>
              </a:rPr>
            </a:br>
            <a:r>
              <a:rPr lang="it-IT" sz="2000" dirty="0">
                <a:solidFill>
                  <a:srgbClr val="FF0000"/>
                </a:solidFill>
              </a:rPr>
              <a:t>                       </a:t>
            </a:r>
            <a:br>
              <a:rPr lang="it-IT" sz="2000" dirty="0">
                <a:solidFill>
                  <a:srgbClr val="FF0000"/>
                </a:solidFill>
              </a:rPr>
            </a:br>
            <a:r>
              <a:rPr lang="it-IT" sz="2000" dirty="0">
                <a:solidFill>
                  <a:srgbClr val="FF0000"/>
                </a:solidFill>
              </a:rPr>
              <a:t>                         </a:t>
            </a:r>
            <a:br>
              <a:rPr lang="it-IT" sz="2000" dirty="0">
                <a:solidFill>
                  <a:srgbClr val="FF0000"/>
                </a:solidFill>
              </a:rPr>
            </a:br>
            <a:r>
              <a:rPr lang="it-IT" sz="2000" dirty="0">
                <a:solidFill>
                  <a:srgbClr val="FF0000"/>
                </a:solidFill>
              </a:rPr>
              <a:t>  </a:t>
            </a:r>
            <a:r>
              <a:rPr lang="it-IT" sz="2000" b="0" dirty="0">
                <a:solidFill>
                  <a:srgbClr val="000000"/>
                </a:solidFill>
                <a:effectLst/>
              </a:rPr>
              <a:t>Un oggi o un domani si potrà essere</a:t>
            </a:r>
            <a:br>
              <a:rPr lang="it-IT" sz="2000" b="0" dirty="0">
                <a:solidFill>
                  <a:srgbClr val="000000"/>
                </a:solidFill>
                <a:effectLst/>
              </a:rPr>
            </a:br>
            <a:r>
              <a:rPr lang="it-IT" sz="2000" b="0" dirty="0">
                <a:solidFill>
                  <a:srgbClr val="000000"/>
                </a:solidFill>
                <a:effectLst/>
              </a:rPr>
              <a:t>  dei bravi artigiani edili                                        </a:t>
            </a:r>
            <a:br>
              <a:rPr lang="it-IT" sz="2000" dirty="0">
                <a:solidFill>
                  <a:srgbClr val="FF0000"/>
                </a:solidFill>
              </a:rPr>
            </a:br>
            <a:r>
              <a:rPr lang="it-IT" sz="2000" dirty="0">
                <a:solidFill>
                  <a:srgbClr val="FF0000"/>
                </a:solidFill>
              </a:rPr>
              <a:t>               </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126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1196752"/>
            <a:ext cx="2114465" cy="27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4168" y="4365104"/>
            <a:ext cx="1962150"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40</a:t>
            </a:fld>
            <a:endParaRPr lang="it-IT" dirty="0"/>
          </a:p>
        </p:txBody>
      </p:sp>
    </p:spTree>
    <p:extLst>
      <p:ext uri="{BB962C8B-B14F-4D97-AF65-F5344CB8AC3E}">
        <p14:creationId xmlns:p14="http://schemas.microsoft.com/office/powerpoint/2010/main" val="685217256"/>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309" y="764704"/>
            <a:ext cx="7625345" cy="5261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olo 1"/>
          <p:cNvSpPr>
            <a:spLocks noGrp="1"/>
          </p:cNvSpPr>
          <p:nvPr>
            <p:ph type="ctrTitle"/>
          </p:nvPr>
        </p:nvSpPr>
        <p:spPr/>
        <p:txBody>
          <a:bodyPr/>
          <a:lstStyle/>
          <a:p>
            <a:r>
              <a:rPr lang="it-IT" sz="4800" dirty="0">
                <a:solidFill>
                  <a:srgbClr val="000000"/>
                </a:solidFill>
              </a:rPr>
              <a:t>ma andiamo oltre il muro</a:t>
            </a:r>
            <a:br>
              <a:rPr lang="it-IT" sz="1600" b="0" dirty="0">
                <a:solidFill>
                  <a:srgbClr val="000000"/>
                </a:solidFill>
                <a:effectLst/>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sp>
        <p:nvSpPr>
          <p:cNvPr id="8" name="Segnaposto numero diapositiva 7"/>
          <p:cNvSpPr>
            <a:spLocks noGrp="1"/>
          </p:cNvSpPr>
          <p:nvPr>
            <p:ph type="sldNum" sz="quarter" idx="12"/>
          </p:nvPr>
        </p:nvSpPr>
        <p:spPr/>
        <p:txBody>
          <a:bodyPr/>
          <a:lstStyle/>
          <a:p>
            <a:fld id="{C8E2E30F-CAFE-48AE-ADBF-BC7A57BE7447}" type="slidenum">
              <a:rPr lang="it-IT" smtClean="0"/>
              <a:pPr/>
              <a:t>41</a:t>
            </a:fld>
            <a:endParaRPr lang="it-IT" dirty="0"/>
          </a:p>
        </p:txBody>
      </p:sp>
    </p:spTree>
    <p:extLst>
      <p:ext uri="{BB962C8B-B14F-4D97-AF65-F5344CB8AC3E}">
        <p14:creationId xmlns:p14="http://schemas.microsoft.com/office/powerpoint/2010/main" val="1751397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3600" dirty="0">
                <a:solidFill>
                  <a:srgbClr val="000000"/>
                </a:solidFill>
              </a:rPr>
              <a:t>Impianti di riscaldamento</a:t>
            </a:r>
            <a:br>
              <a:rPr lang="it-IT" sz="3600" dirty="0">
                <a:solidFill>
                  <a:srgbClr val="000000"/>
                </a:solidFill>
              </a:rPr>
            </a:br>
            <a:br>
              <a:rPr lang="it-IT" sz="3600" b="0" dirty="0">
                <a:solidFill>
                  <a:srgbClr val="000000"/>
                </a:solidFill>
                <a:effectLst/>
              </a:rPr>
            </a:br>
            <a:r>
              <a:rPr lang="it-IT" sz="2000" b="0" u="sng" dirty="0">
                <a:solidFill>
                  <a:srgbClr val="000000"/>
                </a:solidFill>
                <a:effectLst/>
              </a:rPr>
              <a:t>tipologia degli impianti: a radiatori o a pavimento</a:t>
            </a:r>
            <a:br>
              <a:rPr lang="it-IT" sz="2000" b="0" u="sng" dirty="0">
                <a:solidFill>
                  <a:srgbClr val="000000"/>
                </a:solidFill>
                <a:effectLst/>
              </a:rPr>
            </a:br>
            <a:br>
              <a:rPr lang="it-IT" sz="2000" b="0" u="sng" dirty="0">
                <a:solidFill>
                  <a:srgbClr val="000000"/>
                </a:solidFill>
                <a:effectLst/>
              </a:rPr>
            </a:br>
            <a:r>
              <a:rPr lang="it-IT" sz="2000" b="0" u="sng" dirty="0">
                <a:solidFill>
                  <a:srgbClr val="000000"/>
                </a:solidFill>
                <a:effectLst/>
              </a:rPr>
              <a:t>distribuzione degli impianti: a due tubi, monotubo, a collettore</a:t>
            </a:r>
            <a:br>
              <a:rPr lang="it-IT" sz="2000" b="0" u="sng" dirty="0">
                <a:solidFill>
                  <a:srgbClr val="000000"/>
                </a:solidFill>
                <a:effectLst/>
              </a:rPr>
            </a:br>
            <a:br>
              <a:rPr lang="it-IT" sz="2000" b="0" u="sng" dirty="0">
                <a:solidFill>
                  <a:srgbClr val="000000"/>
                </a:solidFill>
                <a:effectLst/>
              </a:rPr>
            </a:br>
            <a:r>
              <a:rPr lang="it-IT" sz="2000" b="0" u="sng" dirty="0">
                <a:solidFill>
                  <a:srgbClr val="000000"/>
                </a:solidFill>
                <a:effectLst/>
              </a:rPr>
              <a:t>distanze minime per radiatori in nicchia</a:t>
            </a:r>
            <a:br>
              <a:rPr lang="it-IT" sz="2000" b="0" u="sng" dirty="0">
                <a:solidFill>
                  <a:srgbClr val="000000"/>
                </a:solidFill>
                <a:effectLst/>
              </a:rPr>
            </a:br>
            <a:br>
              <a:rPr lang="it-IT" sz="2000" b="0" u="sng" dirty="0">
                <a:solidFill>
                  <a:srgbClr val="000000"/>
                </a:solidFill>
                <a:effectLst/>
              </a:rPr>
            </a:br>
            <a:r>
              <a:rPr lang="it-IT" sz="2000" b="0" u="sng" dirty="0">
                <a:solidFill>
                  <a:srgbClr val="000000"/>
                </a:solidFill>
                <a:effectLst/>
              </a:rPr>
              <a:t>dilatazioni </a:t>
            </a:r>
            <a:r>
              <a:rPr lang="it-IT" sz="2000" b="0" u="sng">
                <a:solidFill>
                  <a:srgbClr val="000000"/>
                </a:solidFill>
                <a:effectLst/>
              </a:rPr>
              <a:t>dei metalli</a:t>
            </a: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5" y="1340768"/>
            <a:ext cx="1258676" cy="13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sp>
        <p:nvSpPr>
          <p:cNvPr id="8" name="Segnaposto numero diapositiva 7"/>
          <p:cNvSpPr>
            <a:spLocks noGrp="1"/>
          </p:cNvSpPr>
          <p:nvPr>
            <p:ph type="sldNum" sz="quarter" idx="12"/>
          </p:nvPr>
        </p:nvSpPr>
        <p:spPr/>
        <p:txBody>
          <a:bodyPr/>
          <a:lstStyle/>
          <a:p>
            <a:fld id="{C8E2E30F-CAFE-48AE-ADBF-BC7A57BE7447}" type="slidenum">
              <a:rPr lang="it-IT" smtClean="0"/>
              <a:pPr/>
              <a:t>42</a:t>
            </a:fld>
            <a:endParaRPr lang="it-IT" dirty="0"/>
          </a:p>
        </p:txBody>
      </p:sp>
    </p:spTree>
    <p:extLst>
      <p:ext uri="{BB962C8B-B14F-4D97-AF65-F5344CB8AC3E}">
        <p14:creationId xmlns:p14="http://schemas.microsoft.com/office/powerpoint/2010/main" val="37699389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gli impianti di riscaldamento tradizionali, a radiatori, necessitano di  due tubi (andata e ritorno) per alimentare il radiatore sia che nella versione a collettore</a:t>
            </a: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9632" y="2276872"/>
            <a:ext cx="6922606" cy="4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43</a:t>
            </a:fld>
            <a:endParaRPr lang="it-IT" dirty="0"/>
          </a:p>
        </p:txBody>
      </p:sp>
    </p:spTree>
    <p:extLst>
      <p:ext uri="{BB962C8B-B14F-4D97-AF65-F5344CB8AC3E}">
        <p14:creationId xmlns:p14="http://schemas.microsoft.com/office/powerpoint/2010/main" val="3278181581"/>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sia nella versione a due tubi paralleli</a:t>
            </a: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9672" y="1772816"/>
            <a:ext cx="5647255" cy="49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44</a:t>
            </a:fld>
            <a:endParaRPr lang="it-IT" dirty="0"/>
          </a:p>
        </p:txBody>
      </p:sp>
    </p:spTree>
    <p:extLst>
      <p:ext uri="{BB962C8B-B14F-4D97-AF65-F5344CB8AC3E}">
        <p14:creationId xmlns:p14="http://schemas.microsoft.com/office/powerpoint/2010/main" val="2384279065"/>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anche l’impianto «monotubo» necessita di due tubi</a:t>
            </a:r>
            <a:br>
              <a:rPr lang="it-IT" sz="2000" b="0" dirty="0">
                <a:solidFill>
                  <a:srgbClr val="000000"/>
                </a:solidFill>
                <a:effectLst/>
              </a:rPr>
            </a:br>
            <a:r>
              <a:rPr lang="it-IT" sz="2000" b="0" dirty="0">
                <a:solidFill>
                  <a:srgbClr val="000000"/>
                </a:solidFill>
                <a:effectLst/>
              </a:rPr>
              <a:t>andata e ritorno</a:t>
            </a: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92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18000" y="2437689"/>
            <a:ext cx="4945063" cy="358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45</a:t>
            </a:fld>
            <a:endParaRPr lang="it-IT" dirty="0"/>
          </a:p>
        </p:txBody>
      </p:sp>
    </p:spTree>
    <p:extLst>
      <p:ext uri="{BB962C8B-B14F-4D97-AF65-F5344CB8AC3E}">
        <p14:creationId xmlns:p14="http://schemas.microsoft.com/office/powerpoint/2010/main" val="3333602485"/>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in base alla tipologia dell’impianto ed al tipo di valvole scelto dall’idraulico si dovrà predisporre le tracce per la posa delle tubazioni.      Che saranno sempre due.        Andata e ritorno.</a:t>
            </a: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024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2750016"/>
            <a:ext cx="6239978" cy="327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46</a:t>
            </a:fld>
            <a:endParaRPr lang="it-IT" dirty="0"/>
          </a:p>
        </p:txBody>
      </p:sp>
    </p:spTree>
    <p:extLst>
      <p:ext uri="{BB962C8B-B14F-4D97-AF65-F5344CB8AC3E}">
        <p14:creationId xmlns:p14="http://schemas.microsoft.com/office/powerpoint/2010/main" val="2555934734"/>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anche in base alla tipologia del radiatore si dovrà predisporre le tracce in funzione degli attacchi.  (andata e ritorno)</a:t>
            </a: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126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1840" y="2924944"/>
            <a:ext cx="3206750" cy="2401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5716" y="3537845"/>
            <a:ext cx="1871663" cy="229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6256" y="2619498"/>
            <a:ext cx="1871663"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47</a:t>
            </a:fld>
            <a:endParaRPr lang="it-IT" dirty="0"/>
          </a:p>
        </p:txBody>
      </p:sp>
    </p:spTree>
    <p:extLst>
      <p:ext uri="{BB962C8B-B14F-4D97-AF65-F5344CB8AC3E}">
        <p14:creationId xmlns:p14="http://schemas.microsoft.com/office/powerpoint/2010/main" val="605907971"/>
      </p:ext>
    </p:extLst>
  </p:cSld>
  <p:clrMapOvr>
    <a:overrideClrMapping bg1="lt1" tx1="dk1" bg2="lt2" tx2="dk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alcuni radiatori sono predisposti per funzionare anche con energia elettrica, per cui si dovrà eseguire una traccia dedicata per la posa del tubo corrugato di alimentazione elettrica con la scatola (503) di alloggio presa schuco ed interruttore</a:t>
            </a: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229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5656" y="2640977"/>
            <a:ext cx="3743325"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5108" y="4536452"/>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76095" y="2548370"/>
            <a:ext cx="1905000" cy="158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48</a:t>
            </a:fld>
            <a:endParaRPr lang="it-IT" dirty="0"/>
          </a:p>
        </p:txBody>
      </p:sp>
    </p:spTree>
    <p:extLst>
      <p:ext uri="{BB962C8B-B14F-4D97-AF65-F5344CB8AC3E}">
        <p14:creationId xmlns:p14="http://schemas.microsoft.com/office/powerpoint/2010/main" val="842956537"/>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come si mura la scatola elettrica è inutile dirlo perché siete già bravi in questo…………vero?</a:t>
            </a: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33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63688" y="2132856"/>
            <a:ext cx="6060000" cy="363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49</a:t>
            </a:fld>
            <a:endParaRPr lang="it-IT" dirty="0"/>
          </a:p>
        </p:txBody>
      </p:sp>
    </p:spTree>
    <p:extLst>
      <p:ext uri="{BB962C8B-B14F-4D97-AF65-F5344CB8AC3E}">
        <p14:creationId xmlns:p14="http://schemas.microsoft.com/office/powerpoint/2010/main" val="59134479"/>
      </p:ext>
    </p:extLst>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il radiatore in nicchia è</a:t>
            </a:r>
            <a:br>
              <a:rPr lang="it-IT" sz="2000" b="0" dirty="0">
                <a:solidFill>
                  <a:srgbClr val="000000"/>
                </a:solidFill>
                <a:effectLst/>
              </a:rPr>
            </a:br>
            <a:r>
              <a:rPr lang="it-IT" sz="2000" b="0" dirty="0">
                <a:solidFill>
                  <a:srgbClr val="000000"/>
                </a:solidFill>
                <a:effectLst/>
              </a:rPr>
              <a:t>sempre meglio evitarlo</a:t>
            </a:r>
            <a:br>
              <a:rPr lang="it-IT" sz="2000" b="0" dirty="0">
                <a:solidFill>
                  <a:srgbClr val="000000"/>
                </a:solidFill>
                <a:effectLst/>
              </a:rPr>
            </a:br>
            <a:r>
              <a:rPr lang="it-IT" sz="2000" b="0" dirty="0">
                <a:solidFill>
                  <a:srgbClr val="000000"/>
                </a:solidFill>
                <a:effectLst/>
              </a:rPr>
              <a:t> per via delle</a:t>
            </a:r>
            <a:br>
              <a:rPr lang="it-IT" sz="2000" b="0" dirty="0">
                <a:solidFill>
                  <a:srgbClr val="000000"/>
                </a:solidFill>
                <a:effectLst/>
              </a:rPr>
            </a:br>
            <a:r>
              <a:rPr lang="it-IT" sz="2000" b="0" dirty="0">
                <a:solidFill>
                  <a:srgbClr val="000000"/>
                </a:solidFill>
                <a:effectLst/>
              </a:rPr>
              <a:t>dispersioni termiche</a:t>
            </a:r>
            <a:br>
              <a:rPr lang="it-IT" sz="2000" b="0" dirty="0">
                <a:solidFill>
                  <a:srgbClr val="000000"/>
                </a:solidFill>
                <a:effectLst/>
              </a:rPr>
            </a:br>
            <a:r>
              <a:rPr lang="it-IT" sz="2000" b="0" dirty="0">
                <a:solidFill>
                  <a:srgbClr val="000000"/>
                </a:solidFill>
                <a:effectLst/>
              </a:rPr>
              <a:t>verso l’esterno, ma se</a:t>
            </a:r>
            <a:br>
              <a:rPr lang="it-IT" sz="2000" b="0" dirty="0">
                <a:solidFill>
                  <a:srgbClr val="000000"/>
                </a:solidFill>
                <a:effectLst/>
              </a:rPr>
            </a:br>
            <a:r>
              <a:rPr lang="it-IT" sz="2000" b="0" dirty="0">
                <a:solidFill>
                  <a:srgbClr val="000000"/>
                </a:solidFill>
                <a:effectLst/>
              </a:rPr>
              <a:t>proprio non si può </a:t>
            </a:r>
            <a:br>
              <a:rPr lang="it-IT" sz="2000" b="0" dirty="0">
                <a:solidFill>
                  <a:srgbClr val="000000"/>
                </a:solidFill>
                <a:effectLst/>
              </a:rPr>
            </a:br>
            <a:r>
              <a:rPr lang="it-IT" sz="2000" b="0" dirty="0">
                <a:solidFill>
                  <a:srgbClr val="000000"/>
                </a:solidFill>
                <a:effectLst/>
              </a:rPr>
              <a:t>evitarlo, bisogna </a:t>
            </a:r>
            <a:br>
              <a:rPr lang="it-IT" sz="2000" b="0" dirty="0">
                <a:solidFill>
                  <a:srgbClr val="000000"/>
                </a:solidFill>
                <a:effectLst/>
              </a:rPr>
            </a:br>
            <a:r>
              <a:rPr lang="it-IT" sz="2000" b="0" dirty="0">
                <a:solidFill>
                  <a:srgbClr val="000000"/>
                </a:solidFill>
                <a:effectLst/>
              </a:rPr>
              <a:t>rispettare delle misure</a:t>
            </a:r>
            <a:br>
              <a:rPr lang="it-IT" sz="2000" b="0" dirty="0">
                <a:solidFill>
                  <a:srgbClr val="000000"/>
                </a:solidFill>
                <a:effectLst/>
              </a:rPr>
            </a:br>
            <a:r>
              <a:rPr lang="it-IT" sz="2000" b="0" dirty="0">
                <a:solidFill>
                  <a:srgbClr val="000000"/>
                </a:solidFill>
                <a:effectLst/>
              </a:rPr>
              <a:t>minime di funzionamento</a:t>
            </a:r>
            <a:br>
              <a:rPr lang="it-IT" sz="2000" b="0" dirty="0">
                <a:solidFill>
                  <a:srgbClr val="000000"/>
                </a:solidFill>
                <a:effectLst/>
              </a:rPr>
            </a:br>
            <a:r>
              <a:rPr lang="it-IT" sz="2000" b="0" dirty="0">
                <a:solidFill>
                  <a:srgbClr val="000000"/>
                </a:solidFill>
                <a:effectLst/>
              </a:rPr>
              <a:t>e di intervento per la m</a:t>
            </a:r>
            <a:br>
              <a:rPr lang="it-IT" sz="2000" b="0" dirty="0">
                <a:solidFill>
                  <a:srgbClr val="000000"/>
                </a:solidFill>
                <a:effectLst/>
              </a:rPr>
            </a:br>
            <a:r>
              <a:rPr lang="it-IT" sz="2000" b="0" dirty="0">
                <a:solidFill>
                  <a:srgbClr val="000000"/>
                </a:solidFill>
                <a:effectLst/>
              </a:rPr>
              <a:t>manutenzione</a:t>
            </a: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433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7944" y="940614"/>
            <a:ext cx="4572000" cy="551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50</a:t>
            </a:fld>
            <a:endParaRPr lang="it-IT" dirty="0"/>
          </a:p>
        </p:txBody>
      </p:sp>
    </p:spTree>
    <p:extLst>
      <p:ext uri="{BB962C8B-B14F-4D97-AF65-F5344CB8AC3E}">
        <p14:creationId xmlns:p14="http://schemas.microsoft.com/office/powerpoint/2010/main" val="499500913"/>
      </p:ext>
    </p:extLst>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il radiatore in nicchia va</a:t>
            </a:r>
            <a:br>
              <a:rPr lang="it-IT" sz="2000" b="0" dirty="0">
                <a:solidFill>
                  <a:srgbClr val="000000"/>
                </a:solidFill>
                <a:effectLst/>
              </a:rPr>
            </a:br>
            <a:r>
              <a:rPr lang="it-IT" sz="2000" b="0" dirty="0">
                <a:solidFill>
                  <a:srgbClr val="000000"/>
                </a:solidFill>
                <a:effectLst/>
              </a:rPr>
              <a:t>pensato, oltre che per le</a:t>
            </a:r>
            <a:br>
              <a:rPr lang="it-IT" sz="2000" b="0" dirty="0">
                <a:solidFill>
                  <a:srgbClr val="000000"/>
                </a:solidFill>
                <a:effectLst/>
              </a:rPr>
            </a:br>
            <a:r>
              <a:rPr lang="it-IT" sz="2000" b="0" dirty="0">
                <a:solidFill>
                  <a:srgbClr val="000000"/>
                </a:solidFill>
                <a:effectLst/>
              </a:rPr>
              <a:t>misure interne di ingombro,</a:t>
            </a:r>
            <a:br>
              <a:rPr lang="it-IT" sz="2000" b="0" dirty="0">
                <a:solidFill>
                  <a:srgbClr val="000000"/>
                </a:solidFill>
                <a:effectLst/>
              </a:rPr>
            </a:br>
            <a:r>
              <a:rPr lang="it-IT" sz="2000" b="0" dirty="0">
                <a:solidFill>
                  <a:srgbClr val="000000"/>
                </a:solidFill>
                <a:effectLst/>
              </a:rPr>
              <a:t>anche per il contesto in cui </a:t>
            </a:r>
            <a:br>
              <a:rPr lang="it-IT" sz="2000" b="0" dirty="0">
                <a:solidFill>
                  <a:srgbClr val="000000"/>
                </a:solidFill>
                <a:effectLst/>
              </a:rPr>
            </a:br>
            <a:r>
              <a:rPr lang="it-IT" sz="2000" b="0" dirty="0">
                <a:solidFill>
                  <a:srgbClr val="000000"/>
                </a:solidFill>
                <a:effectLst/>
              </a:rPr>
              <a:t>lo si installa.</a:t>
            </a:r>
            <a:br>
              <a:rPr lang="it-IT" sz="2000" b="0" dirty="0">
                <a:solidFill>
                  <a:srgbClr val="000000"/>
                </a:solidFill>
                <a:effectLst/>
              </a:rPr>
            </a:br>
            <a:br>
              <a:rPr lang="it-IT" sz="2000" b="0" dirty="0">
                <a:solidFill>
                  <a:srgbClr val="000000"/>
                </a:solidFill>
                <a:effectLst/>
              </a:rPr>
            </a:br>
            <a:r>
              <a:rPr lang="it-IT" sz="2000" b="0" dirty="0">
                <a:solidFill>
                  <a:srgbClr val="000000"/>
                </a:solidFill>
                <a:effectLst/>
              </a:rPr>
              <a:t>in tutti i casi , chi ha fatto </a:t>
            </a:r>
            <a:br>
              <a:rPr lang="it-IT" sz="2000" b="0" dirty="0">
                <a:solidFill>
                  <a:srgbClr val="000000"/>
                </a:solidFill>
                <a:effectLst/>
              </a:rPr>
            </a:br>
            <a:r>
              <a:rPr lang="it-IT" sz="2000" b="0" dirty="0">
                <a:solidFill>
                  <a:srgbClr val="000000"/>
                </a:solidFill>
                <a:effectLst/>
              </a:rPr>
              <a:t>la nicchia o, chi ha fatto la </a:t>
            </a:r>
            <a:br>
              <a:rPr lang="it-IT" sz="2000" b="0" dirty="0">
                <a:solidFill>
                  <a:srgbClr val="000000"/>
                </a:solidFill>
                <a:effectLst/>
              </a:rPr>
            </a:br>
            <a:r>
              <a:rPr lang="it-IT" sz="2000" b="0" dirty="0">
                <a:solidFill>
                  <a:srgbClr val="000000"/>
                </a:solidFill>
                <a:effectLst/>
              </a:rPr>
              <a:t>porta qualcuno </a:t>
            </a:r>
            <a:br>
              <a:rPr lang="it-IT" sz="2000" b="0" dirty="0">
                <a:solidFill>
                  <a:srgbClr val="000000"/>
                </a:solidFill>
                <a:effectLst/>
              </a:rPr>
            </a:br>
            <a:r>
              <a:rPr lang="it-IT" sz="2000" b="0" dirty="0">
                <a:solidFill>
                  <a:srgbClr val="000000"/>
                </a:solidFill>
                <a:effectLst/>
              </a:rPr>
              <a:t>ha sbagliato</a:t>
            </a: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52226" name="Picture 2" descr="C:\Users\claudiot\Desktop\idrobestialità\errore6-vi[1].jpg"/>
          <p:cNvPicPr>
            <a:picLocks noChangeAspect="1" noChangeArrowheads="1"/>
          </p:cNvPicPr>
          <p:nvPr/>
        </p:nvPicPr>
        <p:blipFill>
          <a:blip r:embed="rId4" cstate="print"/>
          <a:srcRect/>
          <a:stretch>
            <a:fillRect/>
          </a:stretch>
        </p:blipFill>
        <p:spPr bwMode="auto">
          <a:xfrm>
            <a:off x="4355976" y="1268760"/>
            <a:ext cx="4030344" cy="5076000"/>
          </a:xfrm>
          <a:prstGeom prst="rect">
            <a:avLst/>
          </a:prstGeom>
          <a:noFill/>
        </p:spPr>
      </p:pic>
      <p:sp>
        <p:nvSpPr>
          <p:cNvPr id="8" name="Segnaposto numero diapositiva 7"/>
          <p:cNvSpPr>
            <a:spLocks noGrp="1"/>
          </p:cNvSpPr>
          <p:nvPr>
            <p:ph type="sldNum" sz="quarter" idx="12"/>
          </p:nvPr>
        </p:nvSpPr>
        <p:spPr/>
        <p:txBody>
          <a:bodyPr/>
          <a:lstStyle/>
          <a:p>
            <a:fld id="{C8E2E30F-CAFE-48AE-ADBF-BC7A57BE7447}" type="slidenum">
              <a:rPr lang="it-IT" smtClean="0"/>
              <a:pPr/>
              <a:t>51</a:t>
            </a:fld>
            <a:endParaRPr lang="it-IT" dirty="0"/>
          </a:p>
        </p:txBody>
      </p:sp>
    </p:spTree>
    <p:extLst>
      <p:ext uri="{BB962C8B-B14F-4D97-AF65-F5344CB8AC3E}">
        <p14:creationId xmlns:p14="http://schemas.microsoft.com/office/powerpoint/2010/main" val="499500913"/>
      </p:ext>
    </p:extLst>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187624" y="980727"/>
            <a:ext cx="7272807" cy="5328593"/>
          </a:xfrm>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dirty="0">
                <a:solidFill>
                  <a:srgbClr val="FF0000"/>
                </a:solidFill>
                <a:effectLst/>
              </a:rPr>
              <a:t>con la termografia si capisce il </a:t>
            </a:r>
            <a:r>
              <a:rPr lang="it-IT" sz="2000" dirty="0">
                <a:solidFill>
                  <a:srgbClr val="FF0000"/>
                </a:solidFill>
                <a:effectLst>
                  <a:outerShdw blurRad="38100" dist="38100" dir="2700000" algn="tl">
                    <a:srgbClr val="000000">
                      <a:alpha val="43137"/>
                    </a:srgbClr>
                  </a:outerShdw>
                </a:effectLst>
              </a:rPr>
              <a:t>perché è sconsigliato il radiatore  in nicchia</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r>
              <a:rPr lang="it-IT" sz="2000" b="0" dirty="0">
                <a:solidFill>
                  <a:srgbClr val="000000"/>
                </a:solidFill>
                <a:effectLst/>
              </a:rPr>
              <a:t>è sempre bene coibentare il fondo</a:t>
            </a:r>
            <a:br>
              <a:rPr lang="it-IT" sz="2000" b="0" dirty="0">
                <a:solidFill>
                  <a:srgbClr val="000000"/>
                </a:solidFill>
                <a:effectLst/>
              </a:rPr>
            </a:br>
            <a:r>
              <a:rPr lang="it-IT" sz="2000" b="0" dirty="0">
                <a:solidFill>
                  <a:srgbClr val="000000"/>
                </a:solidFill>
                <a:effectLst/>
              </a:rPr>
              <a:t>della nicchia con isolate apposito</a:t>
            </a: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945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2635" y="2088436"/>
            <a:ext cx="4043929" cy="30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80112" y="3762433"/>
            <a:ext cx="3048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12160" y="2104282"/>
            <a:ext cx="1428750" cy="124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52</a:t>
            </a:fld>
            <a:endParaRPr lang="it-IT" dirty="0"/>
          </a:p>
        </p:txBody>
      </p:sp>
    </p:spTree>
    <p:extLst>
      <p:ext uri="{BB962C8B-B14F-4D97-AF65-F5344CB8AC3E}">
        <p14:creationId xmlns:p14="http://schemas.microsoft.com/office/powerpoint/2010/main" val="153022906"/>
      </p:ext>
    </p:extLst>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7704" y="2066540"/>
            <a:ext cx="5962650" cy="3992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ctrTitle"/>
          </p:nvPr>
        </p:nvSpPr>
        <p:spPr>
          <a:xfrm>
            <a:off x="1187624" y="908720"/>
            <a:ext cx="7264509" cy="5492081"/>
          </a:xfrm>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un discorso a parte sono gli impianti radianti a pavimento, dove, una volta posate tutte le tubazioni degli impianti elettrici, idraulici ecc.. Si procederà alla copertura con sottofondo piano, alla posa delle serpentine con isolante e successiva copertura con massetto porta pavimento.</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sp>
        <p:nvSpPr>
          <p:cNvPr id="8" name="Segnaposto numero diapositiva 7"/>
          <p:cNvSpPr>
            <a:spLocks noGrp="1"/>
          </p:cNvSpPr>
          <p:nvPr>
            <p:ph type="sldNum" sz="quarter" idx="12"/>
          </p:nvPr>
        </p:nvSpPr>
        <p:spPr/>
        <p:txBody>
          <a:bodyPr/>
          <a:lstStyle/>
          <a:p>
            <a:fld id="{C8E2E30F-CAFE-48AE-ADBF-BC7A57BE7447}" type="slidenum">
              <a:rPr lang="it-IT" smtClean="0"/>
              <a:pPr/>
              <a:t>53</a:t>
            </a:fld>
            <a:endParaRPr lang="it-IT" dirty="0"/>
          </a:p>
        </p:txBody>
      </p:sp>
    </p:spTree>
    <p:extLst>
      <p:ext uri="{BB962C8B-B14F-4D97-AF65-F5344CB8AC3E}">
        <p14:creationId xmlns:p14="http://schemas.microsoft.com/office/powerpoint/2010/main" val="1099346486"/>
      </p:ext>
    </p:extLst>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187624" y="980727"/>
            <a:ext cx="7272807" cy="5328593"/>
          </a:xfrm>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stessa tipologia di impianto ma con isolante senza rete e preformato per la posa del tubo</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150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1719278"/>
            <a:ext cx="6667500" cy="479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54</a:t>
            </a:fld>
            <a:endParaRPr lang="it-IT" dirty="0"/>
          </a:p>
        </p:txBody>
      </p:sp>
    </p:spTree>
    <p:extLst>
      <p:ext uri="{BB962C8B-B14F-4D97-AF65-F5344CB8AC3E}">
        <p14:creationId xmlns:p14="http://schemas.microsoft.com/office/powerpoint/2010/main" val="755226562"/>
      </p:ext>
    </p:extLst>
  </p:cSld>
  <p:clrMapOvr>
    <a:overrideClrMapping bg1="lt1" tx1="dk1" bg2="lt2" tx2="dk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187624" y="980727"/>
            <a:ext cx="7272807" cy="5328593"/>
          </a:xfrm>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stesso principio per gli impianti a parete, dove una volta posato gli impianti in traccia, si procederà alla chiusura e alla messa in opera delle serpentine. Successivamente si intonacherà la parete in modo uniforme.</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va da se che per intonacare bisogna</a:t>
            </a:r>
            <a:br>
              <a:rPr lang="it-IT" sz="2000" b="0" dirty="0">
                <a:solidFill>
                  <a:schemeClr val="tx1">
                    <a:lumMod val="50000"/>
                  </a:schemeClr>
                </a:solidFill>
                <a:effectLst/>
              </a:rPr>
            </a:br>
            <a:r>
              <a:rPr lang="it-IT" sz="2000" b="0" dirty="0">
                <a:solidFill>
                  <a:schemeClr val="tx1">
                    <a:lumMod val="50000"/>
                  </a:schemeClr>
                </a:solidFill>
                <a:effectLst/>
              </a:rPr>
              <a:t>                                                            farsi aiutare dalla rete di inforzo</a:t>
            </a:r>
            <a:br>
              <a:rPr lang="it-IT" sz="2000" b="0" dirty="0">
                <a:solidFill>
                  <a:schemeClr val="tx1">
                    <a:lumMod val="50000"/>
                  </a:schemeClr>
                </a:solidFill>
                <a:effectLst/>
              </a:rPr>
            </a:br>
            <a:r>
              <a:rPr lang="it-IT" sz="2000" b="0" dirty="0">
                <a:solidFill>
                  <a:schemeClr val="tx1">
                    <a:lumMod val="50000"/>
                  </a:schemeClr>
                </a:solidFill>
                <a:effectLst/>
              </a:rPr>
              <a:t>               </a:t>
            </a: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843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2492896"/>
            <a:ext cx="2800350"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6529" y="2492896"/>
            <a:ext cx="4152900" cy="2657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55</a:t>
            </a:fld>
            <a:endParaRPr lang="it-IT" dirty="0"/>
          </a:p>
        </p:txBody>
      </p:sp>
    </p:spTree>
    <p:extLst>
      <p:ext uri="{BB962C8B-B14F-4D97-AF65-F5344CB8AC3E}">
        <p14:creationId xmlns:p14="http://schemas.microsoft.com/office/powerpoint/2010/main" val="2222185639"/>
      </p:ext>
    </p:extLst>
  </p:cSld>
  <p:clrMapOvr>
    <a:overrideClrMapping bg1="lt1" tx1="dk1" bg2="lt2" tx2="dk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187624" y="980727"/>
            <a:ext cx="7272807" cy="5328593"/>
          </a:xfrm>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oltre al pavimento e alle pareti, gli impianti radianti possono essere installati anche a soffitto, con la variante del prefabbricato in </a:t>
            </a:r>
            <a:r>
              <a:rPr lang="it-IT" sz="2000" b="0" dirty="0" err="1">
                <a:solidFill>
                  <a:srgbClr val="000000"/>
                </a:solidFill>
                <a:effectLst/>
              </a:rPr>
              <a:t>latre</a:t>
            </a:r>
            <a:r>
              <a:rPr lang="it-IT" sz="2000" b="0" dirty="0">
                <a:solidFill>
                  <a:srgbClr val="000000"/>
                </a:solidFill>
                <a:effectLst/>
              </a:rPr>
              <a:t> di cartongesso con annegato le serpentine</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br>
              <a:rPr lang="it-IT" sz="2000" b="0" dirty="0">
                <a:solidFill>
                  <a:schemeClr val="tx1">
                    <a:lumMod val="50000"/>
                  </a:schemeClr>
                </a:solidFill>
                <a:effectLst/>
              </a:rPr>
            </a:br>
            <a:r>
              <a:rPr lang="it-IT" sz="2000" b="0" dirty="0">
                <a:solidFill>
                  <a:schemeClr val="tx1">
                    <a:lumMod val="50000"/>
                  </a:schemeClr>
                </a:solidFill>
                <a:effectLst/>
              </a:rPr>
              <a:t>               </a:t>
            </a:r>
            <a:br>
              <a:rPr lang="it-IT" sz="2000" dirty="0">
                <a:solidFill>
                  <a:srgbClr val="FF0000"/>
                </a:solidFill>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638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7704" y="2204864"/>
            <a:ext cx="5661875" cy="439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56</a:t>
            </a:fld>
            <a:endParaRPr lang="it-IT" dirty="0"/>
          </a:p>
        </p:txBody>
      </p:sp>
    </p:spTree>
    <p:extLst>
      <p:ext uri="{BB962C8B-B14F-4D97-AF65-F5344CB8AC3E}">
        <p14:creationId xmlns:p14="http://schemas.microsoft.com/office/powerpoint/2010/main" val="1794963563"/>
      </p:ext>
    </p:extLst>
  </p:cSld>
  <p:clrMapOvr>
    <a:overrideClrMapping bg1="lt1" tx1="dk1" bg2="lt2" tx2="dk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187624" y="980727"/>
            <a:ext cx="7272807" cy="5328593"/>
          </a:xfrm>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000000"/>
                </a:solidFill>
                <a:effectLst/>
              </a:rPr>
              <a:t>non abbiamo inventato nulla di nuovo, già i romani riscaldavano le terme con l’impianto a pavimento………….</a:t>
            </a: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74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9672" y="980728"/>
            <a:ext cx="5905500" cy="465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57</a:t>
            </a:fld>
            <a:endParaRPr lang="it-IT" dirty="0"/>
          </a:p>
        </p:txBody>
      </p:sp>
    </p:spTree>
    <p:extLst>
      <p:ext uri="{BB962C8B-B14F-4D97-AF65-F5344CB8AC3E}">
        <p14:creationId xmlns:p14="http://schemas.microsoft.com/office/powerpoint/2010/main" val="1092984462"/>
      </p:ext>
    </p:extLst>
  </p:cSld>
  <p:clrMapOvr>
    <a:overrideClrMapping bg1="lt1" tx1="dk1" bg2="lt2" tx2="dk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2048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7251" y="1772816"/>
            <a:ext cx="2434730" cy="39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olo 1"/>
          <p:cNvSpPr>
            <a:spLocks noGrp="1"/>
          </p:cNvSpPr>
          <p:nvPr>
            <p:ph type="ctrTitle"/>
          </p:nvPr>
        </p:nvSpPr>
        <p:spPr>
          <a:xfrm>
            <a:off x="1187624" y="980727"/>
            <a:ext cx="7272807" cy="5328593"/>
          </a:xfrm>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r>
              <a:rPr lang="it-IT" sz="2000" b="0" dirty="0">
                <a:solidFill>
                  <a:srgbClr val="FF0000"/>
                </a:solidFill>
                <a:effectLst/>
              </a:rPr>
              <a:t>se ho la necessità di cercare la serpentina sottotraccia (nel caso debba forare la parete o il soffitto) farò accendere  l’impianto e,</a:t>
            </a:r>
            <a:br>
              <a:rPr lang="it-IT" sz="2000" b="0" dirty="0">
                <a:solidFill>
                  <a:srgbClr val="FF0000"/>
                </a:solidFill>
                <a:effectLst/>
              </a:rPr>
            </a:br>
            <a:r>
              <a:rPr lang="it-IT" sz="2000" b="0" dirty="0">
                <a:solidFill>
                  <a:srgbClr val="FF0000"/>
                </a:solidFill>
                <a:effectLst/>
              </a:rPr>
              <a:t>con la termocamera, si evidenzierà</a:t>
            </a:r>
            <a:br>
              <a:rPr lang="it-IT" sz="2000" b="0" dirty="0">
                <a:solidFill>
                  <a:srgbClr val="FF0000"/>
                </a:solidFill>
                <a:effectLst/>
              </a:rPr>
            </a:br>
            <a:r>
              <a:rPr lang="it-IT" sz="2000" b="0" dirty="0">
                <a:solidFill>
                  <a:srgbClr val="FF0000"/>
                </a:solidFill>
                <a:effectLst/>
              </a:rPr>
              <a:t>il percorso fatto con il tubo</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048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6687" y="3494732"/>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91880" y="2708920"/>
            <a:ext cx="2466975"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58</a:t>
            </a:fld>
            <a:endParaRPr lang="it-IT" dirty="0"/>
          </a:p>
        </p:txBody>
      </p:sp>
    </p:spTree>
    <p:extLst>
      <p:ext uri="{BB962C8B-B14F-4D97-AF65-F5344CB8AC3E}">
        <p14:creationId xmlns:p14="http://schemas.microsoft.com/office/powerpoint/2010/main" val="1906727311"/>
      </p:ext>
    </p:extLst>
  </p:cSld>
  <p:clrMapOvr>
    <a:overrideClrMapping bg1="lt1" tx1="dk1" bg2="lt2" tx2="dk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187624" y="1052736"/>
            <a:ext cx="7128791" cy="5256584"/>
          </a:xfrm>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r>
              <a:rPr lang="it-IT" sz="2000" b="0" dirty="0">
                <a:solidFill>
                  <a:srgbClr val="000000"/>
                </a:solidFill>
                <a:effectLst/>
              </a:rPr>
              <a:t>lo stesso vale per le tubazioni calde</a:t>
            </a:r>
            <a:br>
              <a:rPr lang="it-IT" sz="2000" b="0" dirty="0">
                <a:solidFill>
                  <a:srgbClr val="000000"/>
                </a:solidFill>
                <a:effectLst/>
              </a:rPr>
            </a:br>
            <a:r>
              <a:rPr lang="it-IT" sz="2000" b="0" dirty="0">
                <a:solidFill>
                  <a:srgbClr val="000000"/>
                </a:solidFill>
                <a:effectLst/>
              </a:rPr>
              <a:t>degli impianti, che prima di essere </a:t>
            </a:r>
            <a:br>
              <a:rPr lang="it-IT" sz="2000" b="0" dirty="0">
                <a:solidFill>
                  <a:srgbClr val="000000"/>
                </a:solidFill>
                <a:effectLst/>
              </a:rPr>
            </a:br>
            <a:r>
              <a:rPr lang="it-IT" sz="2000" b="0" dirty="0">
                <a:solidFill>
                  <a:srgbClr val="000000"/>
                </a:solidFill>
                <a:effectLst/>
              </a:rPr>
              <a:t>murate devono essere protette con</a:t>
            </a:r>
            <a:br>
              <a:rPr lang="it-IT" sz="2000" b="0" dirty="0">
                <a:solidFill>
                  <a:srgbClr val="000000"/>
                </a:solidFill>
                <a:effectLst/>
              </a:rPr>
            </a:br>
            <a:r>
              <a:rPr lang="it-IT" sz="2000" b="0" dirty="0">
                <a:solidFill>
                  <a:srgbClr val="000000"/>
                </a:solidFill>
                <a:effectLst/>
              </a:rPr>
              <a:t>materiale isolate per permettere</a:t>
            </a:r>
            <a:br>
              <a:rPr lang="it-IT" sz="2000" b="0" dirty="0">
                <a:solidFill>
                  <a:srgbClr val="000000"/>
                </a:solidFill>
                <a:effectLst/>
              </a:rPr>
            </a:br>
            <a:r>
              <a:rPr lang="it-IT" sz="2000" b="0" dirty="0">
                <a:solidFill>
                  <a:srgbClr val="000000"/>
                </a:solidFill>
                <a:effectLst/>
              </a:rPr>
              <a:t>la dilatazione senza creare danni</a:t>
            </a:r>
            <a:br>
              <a:rPr lang="it-IT" sz="2000" b="0" dirty="0">
                <a:solidFill>
                  <a:srgbClr val="000000"/>
                </a:solidFill>
                <a:effectLst/>
              </a:rPr>
            </a:br>
            <a:br>
              <a:rPr lang="it-IT" sz="2000" b="0" dirty="0">
                <a:solidFill>
                  <a:srgbClr val="000000"/>
                </a:solidFill>
                <a:effectLst/>
              </a:rPr>
            </a:b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253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76887" y="3463791"/>
            <a:ext cx="2562225" cy="2562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ttangolo 4"/>
          <p:cNvSpPr/>
          <p:nvPr/>
        </p:nvSpPr>
        <p:spPr>
          <a:xfrm>
            <a:off x="1475656" y="908720"/>
            <a:ext cx="5382344" cy="2862322"/>
          </a:xfrm>
          <a:prstGeom prst="rect">
            <a:avLst/>
          </a:prstGeom>
        </p:spPr>
        <p:txBody>
          <a:bodyPr wrap="square">
            <a:spAutoFit/>
          </a:bodyPr>
          <a:lstStyle/>
          <a:p>
            <a:endParaRPr lang="it-IT" dirty="0"/>
          </a:p>
          <a:p>
            <a:r>
              <a:rPr lang="it-IT" b="1" dirty="0">
                <a:solidFill>
                  <a:srgbClr val="000000"/>
                </a:solidFill>
              </a:rPr>
              <a:t>Per osservare gli effetti della dilatazione dei solidi si può fare un semplice esperimento:</a:t>
            </a:r>
          </a:p>
          <a:p>
            <a:endParaRPr lang="it-IT" b="1" dirty="0">
              <a:solidFill>
                <a:srgbClr val="000000"/>
              </a:solidFill>
            </a:endParaRPr>
          </a:p>
          <a:p>
            <a:r>
              <a:rPr lang="it-IT" b="1" dirty="0">
                <a:solidFill>
                  <a:srgbClr val="000000"/>
                </a:solidFill>
              </a:rPr>
              <a:t>1- la pallina di metallo passa attraverso l'anello</a:t>
            </a:r>
          </a:p>
          <a:p>
            <a:endParaRPr lang="it-IT" b="1" dirty="0">
              <a:solidFill>
                <a:srgbClr val="000000"/>
              </a:solidFill>
            </a:endParaRPr>
          </a:p>
          <a:p>
            <a:r>
              <a:rPr lang="it-IT" b="1" dirty="0">
                <a:solidFill>
                  <a:srgbClr val="000000"/>
                </a:solidFill>
              </a:rPr>
              <a:t>2-la pallina viene riscaldata</a:t>
            </a:r>
          </a:p>
          <a:p>
            <a:endParaRPr lang="it-IT" b="1" dirty="0">
              <a:solidFill>
                <a:srgbClr val="000000"/>
              </a:solidFill>
            </a:endParaRPr>
          </a:p>
          <a:p>
            <a:r>
              <a:rPr lang="it-IT" b="1" dirty="0">
                <a:solidFill>
                  <a:srgbClr val="000000"/>
                </a:solidFill>
              </a:rPr>
              <a:t>3- la pallina non passa più attraverso l'anello</a:t>
            </a:r>
          </a:p>
          <a:p>
            <a:r>
              <a:rPr lang="it-IT" dirty="0"/>
              <a:t> </a:t>
            </a:r>
          </a:p>
        </p:txBody>
      </p:sp>
      <p:sp>
        <p:nvSpPr>
          <p:cNvPr id="9" name="Segnaposto numero diapositiva 8"/>
          <p:cNvSpPr>
            <a:spLocks noGrp="1"/>
          </p:cNvSpPr>
          <p:nvPr>
            <p:ph type="sldNum" sz="quarter" idx="12"/>
          </p:nvPr>
        </p:nvSpPr>
        <p:spPr/>
        <p:txBody>
          <a:bodyPr/>
          <a:lstStyle/>
          <a:p>
            <a:fld id="{C8E2E30F-CAFE-48AE-ADBF-BC7A57BE7447}" type="slidenum">
              <a:rPr lang="it-IT" smtClean="0"/>
              <a:pPr/>
              <a:t>59</a:t>
            </a:fld>
            <a:endParaRPr lang="it-IT" dirty="0"/>
          </a:p>
        </p:txBody>
      </p:sp>
    </p:spTree>
    <p:extLst>
      <p:ext uri="{BB962C8B-B14F-4D97-AF65-F5344CB8AC3E}">
        <p14:creationId xmlns:p14="http://schemas.microsoft.com/office/powerpoint/2010/main" val="330373774"/>
      </p:ext>
    </p:extLst>
  </p:cSld>
  <p:clrMapOvr>
    <a:overrideClrMapping bg1="lt1" tx1="dk1" bg2="lt2" tx2="dk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055716" y="908721"/>
            <a:ext cx="7764755" cy="5400600"/>
          </a:xfrm>
        </p:spPr>
        <p:txBody>
          <a:bodyPr/>
          <a:lstStyle/>
          <a:p>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dirty="0">
                <a:solidFill>
                  <a:srgbClr val="FF0000"/>
                </a:solidFill>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r>
              <a:rPr lang="it-IT" sz="2000" b="0" dirty="0">
                <a:solidFill>
                  <a:srgbClr val="000000"/>
                </a:solidFill>
                <a:effectLst/>
              </a:rPr>
              <a:t>come per i binari del treno bisogna rispettare la posa calcolando le</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r>
              <a:rPr lang="it-IT" sz="2000" b="0" dirty="0">
                <a:solidFill>
                  <a:srgbClr val="000000"/>
                </a:solidFill>
                <a:effectLst/>
              </a:rPr>
              <a:t>                                                                     dilatazioni in fase di installazione, </a:t>
            </a:r>
            <a:br>
              <a:rPr lang="it-IT" sz="2000" b="0" dirty="0">
                <a:solidFill>
                  <a:srgbClr val="000000"/>
                </a:solidFill>
                <a:effectLst/>
              </a:rPr>
            </a:br>
            <a:r>
              <a:rPr lang="it-IT" sz="2000" b="0" dirty="0">
                <a:solidFill>
                  <a:srgbClr val="000000"/>
                </a:solidFill>
                <a:effectLst/>
              </a:rPr>
              <a:t>                                                                     anche per le tubazioni calde vale </a:t>
            </a:r>
            <a:br>
              <a:rPr lang="it-IT" sz="2000" b="0" dirty="0">
                <a:solidFill>
                  <a:srgbClr val="000000"/>
                </a:solidFill>
                <a:effectLst/>
              </a:rPr>
            </a:br>
            <a:r>
              <a:rPr lang="it-IT" sz="2000" b="0" dirty="0">
                <a:solidFill>
                  <a:srgbClr val="000000"/>
                </a:solidFill>
                <a:effectLst/>
              </a:rPr>
              <a:t> lo stesso discorso.  MAI murare il tubo senza protezione per le dilatazioni</a:t>
            </a:r>
            <a:br>
              <a:rPr lang="it-IT" sz="2000" b="0" dirty="0">
                <a:solidFill>
                  <a:srgbClr val="000000"/>
                </a:solidFill>
                <a:effectLst/>
              </a:rPr>
            </a:br>
            <a:r>
              <a:rPr lang="it-IT" sz="2000" b="0" dirty="0">
                <a:solidFill>
                  <a:srgbClr val="000000"/>
                </a:solidFill>
                <a:effectLst/>
              </a:rPr>
              <a:t> oltretutto dove non necessita la</a:t>
            </a:r>
            <a:br>
              <a:rPr lang="it-IT" sz="2000" b="0" dirty="0">
                <a:solidFill>
                  <a:srgbClr val="000000"/>
                </a:solidFill>
                <a:effectLst/>
              </a:rPr>
            </a:br>
            <a:r>
              <a:rPr lang="it-IT" sz="2000" b="0" dirty="0">
                <a:solidFill>
                  <a:srgbClr val="000000"/>
                </a:solidFill>
                <a:effectLst/>
              </a:rPr>
              <a:t>dilatazione serve come avviso, in</a:t>
            </a:r>
            <a:br>
              <a:rPr lang="it-IT" sz="2000" b="0" dirty="0">
                <a:solidFill>
                  <a:srgbClr val="000000"/>
                </a:solidFill>
                <a:effectLst/>
              </a:rPr>
            </a:br>
            <a:r>
              <a:rPr lang="it-IT" sz="2000" b="0" dirty="0">
                <a:solidFill>
                  <a:srgbClr val="000000"/>
                </a:solidFill>
                <a:effectLst/>
              </a:rPr>
              <a:t>caso stia forando il muro o facendo delle ricerche edili, che trovo il tubo.</a:t>
            </a:r>
            <a:endParaRPr lang="it-IT" sz="2000" dirty="0">
              <a:solidFill>
                <a:srgbClr val="FF0000"/>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 name="Immagine 3"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sp>
        <p:nvSpPr>
          <p:cNvPr id="5" name="Rettangolo 4"/>
          <p:cNvSpPr/>
          <p:nvPr/>
        </p:nvSpPr>
        <p:spPr>
          <a:xfrm>
            <a:off x="1475656" y="908720"/>
            <a:ext cx="5382344" cy="646331"/>
          </a:xfrm>
          <a:prstGeom prst="rect">
            <a:avLst/>
          </a:prstGeom>
        </p:spPr>
        <p:txBody>
          <a:bodyPr wrap="square">
            <a:spAutoFit/>
          </a:bodyPr>
          <a:lstStyle/>
          <a:p>
            <a:endParaRPr lang="it-IT" b="1" dirty="0">
              <a:solidFill>
                <a:srgbClr val="000000"/>
              </a:solidFill>
            </a:endParaRPr>
          </a:p>
          <a:p>
            <a:r>
              <a:rPr lang="it-IT" dirty="0"/>
              <a:t> </a:t>
            </a:r>
          </a:p>
        </p:txBody>
      </p:sp>
      <p:pic>
        <p:nvPicPr>
          <p:cNvPr id="2355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176" t="6062" r="11049" b="30238"/>
          <a:stretch/>
        </p:blipFill>
        <p:spPr bwMode="auto">
          <a:xfrm>
            <a:off x="5048911" y="1631024"/>
            <a:ext cx="3616037" cy="2141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5716" y="1555051"/>
            <a:ext cx="3762375" cy="3248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6"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0111" b="25453"/>
          <a:stretch/>
        </p:blipFill>
        <p:spPr bwMode="auto">
          <a:xfrm>
            <a:off x="5220072" y="5421774"/>
            <a:ext cx="2232248" cy="591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Segnaposto numero diapositiva 10"/>
          <p:cNvSpPr>
            <a:spLocks noGrp="1"/>
          </p:cNvSpPr>
          <p:nvPr>
            <p:ph type="sldNum" sz="quarter" idx="12"/>
          </p:nvPr>
        </p:nvSpPr>
        <p:spPr/>
        <p:txBody>
          <a:bodyPr/>
          <a:lstStyle/>
          <a:p>
            <a:fld id="{C8E2E30F-CAFE-48AE-ADBF-BC7A57BE7447}" type="slidenum">
              <a:rPr lang="it-IT" smtClean="0"/>
              <a:pPr/>
              <a:t>60</a:t>
            </a:fld>
            <a:endParaRPr lang="it-IT" dirty="0"/>
          </a:p>
        </p:txBody>
      </p:sp>
    </p:spTree>
    <p:extLst>
      <p:ext uri="{BB962C8B-B14F-4D97-AF65-F5344CB8AC3E}">
        <p14:creationId xmlns:p14="http://schemas.microsoft.com/office/powerpoint/2010/main" val="407168895"/>
      </p:ext>
    </p:extLst>
  </p:cSld>
  <p:clrMapOvr>
    <a:overrideClrMapping bg1="lt1" tx1="dk1" bg2="lt2" tx2="dk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3600" dirty="0">
                <a:solidFill>
                  <a:schemeClr val="bg2">
                    <a:lumMod val="10000"/>
                  </a:schemeClr>
                </a:solidFill>
              </a:rPr>
              <a:t>Condizionamento</a:t>
            </a:r>
            <a:br>
              <a:rPr lang="it-IT" sz="3600" dirty="0">
                <a:solidFill>
                  <a:schemeClr val="bg2">
                    <a:lumMod val="10000"/>
                  </a:schemeClr>
                </a:solidFill>
              </a:rPr>
            </a:br>
            <a:br>
              <a:rPr lang="it-IT" sz="2000" b="0" dirty="0">
                <a:solidFill>
                  <a:schemeClr val="bg2">
                    <a:lumMod val="10000"/>
                  </a:schemeClr>
                </a:solidFill>
                <a:effectLst/>
              </a:rPr>
            </a:br>
            <a:r>
              <a:rPr lang="it-IT" sz="2000" b="0" u="sng" dirty="0">
                <a:solidFill>
                  <a:schemeClr val="bg2">
                    <a:lumMod val="10000"/>
                  </a:schemeClr>
                </a:solidFill>
                <a:effectLst/>
              </a:rPr>
              <a:t>predisposizione di  una unità interna di condizionamento split</a:t>
            </a:r>
            <a:br>
              <a:rPr lang="it-IT" sz="2000" b="0" u="sng" dirty="0">
                <a:solidFill>
                  <a:schemeClr val="bg2">
                    <a:lumMod val="10000"/>
                  </a:schemeClr>
                </a:solidFill>
                <a:effectLst/>
              </a:rPr>
            </a:br>
            <a:br>
              <a:rPr lang="it-IT" sz="2000" b="0" u="sng" dirty="0">
                <a:solidFill>
                  <a:schemeClr val="bg2">
                    <a:lumMod val="10000"/>
                  </a:schemeClr>
                </a:solidFill>
                <a:effectLst/>
              </a:rPr>
            </a:br>
            <a:br>
              <a:rPr lang="it-IT" sz="2000" b="0" u="sng" dirty="0">
                <a:solidFill>
                  <a:schemeClr val="bg2">
                    <a:lumMod val="10000"/>
                  </a:schemeClr>
                </a:solidFill>
                <a:effectLst/>
              </a:rPr>
            </a:br>
            <a:r>
              <a:rPr lang="it-IT" sz="2000" b="0" u="sng" dirty="0">
                <a:solidFill>
                  <a:schemeClr val="bg2">
                    <a:lumMod val="10000"/>
                  </a:schemeClr>
                </a:solidFill>
                <a:effectLst/>
              </a:rPr>
              <a:t>muratura della scatola di predisposizione</a:t>
            </a:r>
            <a:br>
              <a:rPr lang="it-IT" sz="2000" b="0" u="sng" dirty="0">
                <a:solidFill>
                  <a:schemeClr val="bg2">
                    <a:lumMod val="10000"/>
                  </a:schemeClr>
                </a:solidFill>
                <a:effectLst/>
              </a:rPr>
            </a:br>
            <a:br>
              <a:rPr lang="it-IT" sz="2000" b="0" u="sng" dirty="0">
                <a:solidFill>
                  <a:schemeClr val="bg2">
                    <a:lumMod val="10000"/>
                  </a:schemeClr>
                </a:solidFill>
                <a:effectLst/>
              </a:rPr>
            </a:br>
            <a:br>
              <a:rPr lang="it-IT" sz="2000" b="0" u="sng" dirty="0">
                <a:solidFill>
                  <a:schemeClr val="bg2">
                    <a:lumMod val="10000"/>
                  </a:schemeClr>
                </a:solidFill>
                <a:effectLst/>
              </a:rPr>
            </a:br>
            <a:r>
              <a:rPr lang="it-IT" sz="2000" b="0" u="sng" dirty="0">
                <a:solidFill>
                  <a:schemeClr val="bg2">
                    <a:lumMod val="10000"/>
                  </a:schemeClr>
                </a:solidFill>
                <a:effectLst/>
              </a:rPr>
              <a:t>logica di predisposizione</a:t>
            </a:r>
            <a:br>
              <a:rPr lang="it-IT" sz="2000" b="0" u="sng" dirty="0">
                <a:solidFill>
                  <a:schemeClr val="bg2">
                    <a:lumMod val="10000"/>
                  </a:schemeClr>
                </a:solidFill>
                <a:effectLst/>
              </a:rPr>
            </a:br>
            <a:br>
              <a:rPr lang="it-IT" sz="2000" b="0" u="sng" dirty="0">
                <a:solidFill>
                  <a:schemeClr val="bg2">
                    <a:lumMod val="10000"/>
                  </a:schemeClr>
                </a:solidFill>
                <a:effectLst/>
              </a:rPr>
            </a:br>
            <a:br>
              <a:rPr lang="it-IT" sz="2000" b="0" u="sng" dirty="0">
                <a:solidFill>
                  <a:schemeClr val="bg2">
                    <a:lumMod val="10000"/>
                  </a:schemeClr>
                </a:solidFill>
                <a:effectLst/>
              </a:rPr>
            </a:br>
            <a:r>
              <a:rPr lang="it-IT" sz="2000" b="0" u="sng" dirty="0">
                <a:solidFill>
                  <a:schemeClr val="bg2">
                    <a:lumMod val="10000"/>
                  </a:schemeClr>
                </a:solidFill>
                <a:effectLst/>
              </a:rPr>
              <a:t>scarichi e cattivi odori</a:t>
            </a:r>
            <a:br>
              <a:rPr lang="it-IT" sz="2000" b="0" dirty="0">
                <a:solidFill>
                  <a:schemeClr val="bg2">
                    <a:lumMod val="10000"/>
                  </a:schemeClr>
                </a:solidFill>
                <a:effectLst/>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6276" y="908720"/>
            <a:ext cx="1598011" cy="151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magine 4" descr="C:\Users\claudio\Desktop\imagesH7VP2NF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sp>
        <p:nvSpPr>
          <p:cNvPr id="8" name="Segnaposto numero diapositiva 7"/>
          <p:cNvSpPr>
            <a:spLocks noGrp="1"/>
          </p:cNvSpPr>
          <p:nvPr>
            <p:ph type="sldNum" sz="quarter" idx="12"/>
          </p:nvPr>
        </p:nvSpPr>
        <p:spPr/>
        <p:txBody>
          <a:bodyPr/>
          <a:lstStyle/>
          <a:p>
            <a:fld id="{C8E2E30F-CAFE-48AE-ADBF-BC7A57BE7447}" type="slidenum">
              <a:rPr lang="it-IT" smtClean="0"/>
              <a:pPr/>
              <a:t>61</a:t>
            </a:fld>
            <a:endParaRPr lang="it-IT" dirty="0"/>
          </a:p>
        </p:txBody>
      </p:sp>
    </p:spTree>
    <p:extLst>
      <p:ext uri="{BB962C8B-B14F-4D97-AF65-F5344CB8AC3E}">
        <p14:creationId xmlns:p14="http://schemas.microsoft.com/office/powerpoint/2010/main" val="1784035242"/>
      </p:ext>
    </p:extLst>
  </p:cSld>
  <p:clrMapOvr>
    <a:overrideClrMapping bg1="lt1" tx1="dk1" bg2="lt2" tx2="dk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chemeClr val="bg2">
                    <a:lumMod val="10000"/>
                  </a:schemeClr>
                </a:solidFill>
                <a:effectLst/>
              </a:rPr>
              <a:t>Predisposizione interna di uno split con scatola murata di contenimento tubi e scarico condensa</a:t>
            </a:r>
            <a:br>
              <a:rPr lang="it-IT" sz="3600" dirty="0">
                <a:solidFill>
                  <a:schemeClr val="bg2">
                    <a:lumMod val="10000"/>
                  </a:schemeClr>
                </a:solidFill>
              </a:rPr>
            </a:br>
            <a:br>
              <a:rPr lang="it-IT" sz="3600" dirty="0">
                <a:solidFill>
                  <a:schemeClr val="bg2">
                    <a:lumMod val="10000"/>
                  </a:schemeClr>
                </a:solidFill>
              </a:rPr>
            </a:br>
            <a:r>
              <a:rPr lang="it-IT" sz="2000" b="0" dirty="0">
                <a:solidFill>
                  <a:schemeClr val="bg2">
                    <a:lumMod val="10000"/>
                  </a:schemeClr>
                </a:solidFill>
                <a:effectLst/>
              </a:rPr>
              <a:t>i tubi di rame </a:t>
            </a:r>
            <a:br>
              <a:rPr lang="it-IT" sz="2000" b="0" dirty="0">
                <a:solidFill>
                  <a:schemeClr val="bg2">
                    <a:lumMod val="10000"/>
                  </a:schemeClr>
                </a:solidFill>
                <a:effectLst/>
              </a:rPr>
            </a:br>
            <a:r>
              <a:rPr lang="it-IT" sz="2000" b="0" dirty="0">
                <a:solidFill>
                  <a:schemeClr val="bg2">
                    <a:lumMod val="10000"/>
                  </a:schemeClr>
                </a:solidFill>
                <a:effectLst/>
              </a:rPr>
              <a:t>saranno posizionati</a:t>
            </a:r>
            <a:br>
              <a:rPr lang="it-IT" sz="2000" b="0" dirty="0">
                <a:solidFill>
                  <a:schemeClr val="bg2">
                    <a:lumMod val="10000"/>
                  </a:schemeClr>
                </a:solidFill>
                <a:effectLst/>
              </a:rPr>
            </a:br>
            <a:r>
              <a:rPr lang="it-IT" sz="2000" b="0" dirty="0">
                <a:solidFill>
                  <a:schemeClr val="bg2">
                    <a:lumMod val="10000"/>
                  </a:schemeClr>
                </a:solidFill>
                <a:effectLst/>
              </a:rPr>
              <a:t>sempre da sinistra</a:t>
            </a:r>
            <a:br>
              <a:rPr lang="it-IT" sz="2000" b="0" dirty="0">
                <a:solidFill>
                  <a:schemeClr val="bg2">
                    <a:lumMod val="10000"/>
                  </a:schemeClr>
                </a:solidFill>
                <a:effectLst/>
              </a:rPr>
            </a:br>
            <a:r>
              <a:rPr lang="it-IT" sz="2000" b="0" dirty="0">
                <a:solidFill>
                  <a:schemeClr val="bg2">
                    <a:lumMod val="10000"/>
                  </a:schemeClr>
                </a:solidFill>
                <a:effectLst/>
              </a:rPr>
              <a:t>verso destra per </a:t>
            </a:r>
            <a:br>
              <a:rPr lang="it-IT" sz="2000" b="0" dirty="0">
                <a:solidFill>
                  <a:schemeClr val="bg2">
                    <a:lumMod val="10000"/>
                  </a:schemeClr>
                </a:solidFill>
                <a:effectLst/>
              </a:rPr>
            </a:br>
            <a:r>
              <a:rPr lang="it-IT" sz="2000" b="0" dirty="0">
                <a:solidFill>
                  <a:schemeClr val="bg2">
                    <a:lumMod val="10000"/>
                  </a:schemeClr>
                </a:solidFill>
                <a:effectLst/>
              </a:rPr>
              <a:t>facilitare il </a:t>
            </a:r>
            <a:br>
              <a:rPr lang="it-IT" sz="2000" b="0" dirty="0">
                <a:solidFill>
                  <a:schemeClr val="bg2">
                    <a:lumMod val="10000"/>
                  </a:schemeClr>
                </a:solidFill>
                <a:effectLst/>
              </a:rPr>
            </a:br>
            <a:r>
              <a:rPr lang="it-IT" sz="2000" b="0" dirty="0">
                <a:solidFill>
                  <a:schemeClr val="bg2">
                    <a:lumMod val="10000"/>
                  </a:schemeClr>
                </a:solidFill>
                <a:effectLst/>
              </a:rPr>
              <a:t>successivo</a:t>
            </a:r>
            <a:br>
              <a:rPr lang="it-IT" sz="2000" b="0" dirty="0">
                <a:solidFill>
                  <a:schemeClr val="bg2">
                    <a:lumMod val="10000"/>
                  </a:schemeClr>
                </a:solidFill>
                <a:effectLst/>
              </a:rPr>
            </a:br>
            <a:r>
              <a:rPr lang="it-IT" sz="2000" b="0" dirty="0">
                <a:solidFill>
                  <a:schemeClr val="bg2">
                    <a:lumMod val="10000"/>
                  </a:schemeClr>
                </a:solidFill>
                <a:effectLst/>
              </a:rPr>
              <a:t>collegamento </a:t>
            </a:r>
            <a:br>
              <a:rPr lang="it-IT" sz="2000" b="0" dirty="0">
                <a:solidFill>
                  <a:schemeClr val="bg2">
                    <a:lumMod val="10000"/>
                  </a:schemeClr>
                </a:solidFill>
                <a:effectLst/>
              </a:rPr>
            </a:br>
            <a:r>
              <a:rPr lang="it-IT" sz="2000" b="0" dirty="0">
                <a:solidFill>
                  <a:schemeClr val="bg2">
                    <a:lumMod val="10000"/>
                  </a:schemeClr>
                </a:solidFill>
                <a:effectLst/>
              </a:rPr>
              <a:t>dell’unità interna</a:t>
            </a:r>
            <a:br>
              <a:rPr lang="it-IT" sz="3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92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91880" y="2422390"/>
            <a:ext cx="4803775" cy="360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4280" y="2574790"/>
            <a:ext cx="4803775" cy="360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62</a:t>
            </a:fld>
            <a:endParaRPr lang="it-IT" dirty="0"/>
          </a:p>
        </p:txBody>
      </p:sp>
    </p:spTree>
    <p:extLst>
      <p:ext uri="{BB962C8B-B14F-4D97-AF65-F5344CB8AC3E}">
        <p14:creationId xmlns:p14="http://schemas.microsoft.com/office/powerpoint/2010/main" val="4243751775"/>
      </p:ext>
    </p:extLst>
  </p:cSld>
  <p:clrMapOvr>
    <a:overrideClrMapping bg1="lt1" tx1="dk1" bg2="lt2" tx2="dk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chemeClr val="bg2">
                    <a:lumMod val="10000"/>
                  </a:schemeClr>
                </a:solidFill>
                <a:effectLst/>
              </a:rPr>
              <a:t>Infatti tutte le unità interne di condizionamento vengono costruite con gli attacchi rivolti verso sinistra</a:t>
            </a: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r>
              <a:rPr lang="it-IT" sz="3600" dirty="0">
                <a:solidFill>
                  <a:schemeClr val="bg2">
                    <a:lumMod val="10000"/>
                  </a:schemeClr>
                </a:solidFill>
              </a:rPr>
              <a:t>                                  </a:t>
            </a:r>
            <a:r>
              <a:rPr lang="it-IT" sz="3600" dirty="0">
                <a:solidFill>
                  <a:schemeClr val="bg2">
                    <a:lumMod val="10000"/>
                  </a:schemeClr>
                </a:solidFill>
                <a:latin typeface="Arial"/>
                <a:cs typeface="Arial"/>
              </a:rPr>
              <a:t>◄</a:t>
            </a:r>
            <a:r>
              <a:rPr lang="it-IT" sz="2800" dirty="0">
                <a:solidFill>
                  <a:schemeClr val="bg2">
                    <a:lumMod val="10000"/>
                  </a:schemeClr>
                </a:solidFill>
                <a:effectLst/>
              </a:rPr>
              <a:t>per cui no da destra </a:t>
            </a: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024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8064" y="1815554"/>
            <a:ext cx="324961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5656" y="3284984"/>
            <a:ext cx="3109913" cy="251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63</a:t>
            </a:fld>
            <a:endParaRPr lang="it-IT" dirty="0"/>
          </a:p>
        </p:txBody>
      </p:sp>
    </p:spTree>
    <p:extLst>
      <p:ext uri="{BB962C8B-B14F-4D97-AF65-F5344CB8AC3E}">
        <p14:creationId xmlns:p14="http://schemas.microsoft.com/office/powerpoint/2010/main" val="1260863015"/>
      </p:ext>
    </p:extLst>
  </p:cSld>
  <p:clrMapOvr>
    <a:overrideClrMapping bg1="lt1" tx1="dk1" bg2="lt2" tx2="dk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187624" y="908720"/>
            <a:ext cx="7264509" cy="5492081"/>
          </a:xfrm>
        </p:spPr>
        <p:txBody>
          <a:bodyPr/>
          <a:lstStyle/>
          <a:p>
            <a:r>
              <a:rPr lang="it-IT" sz="2000" b="0" dirty="0">
                <a:solidFill>
                  <a:schemeClr val="bg2">
                    <a:lumMod val="10000"/>
                  </a:schemeClr>
                </a:solidFill>
                <a:effectLst/>
              </a:rPr>
              <a:t>Prima di murare la scatola di predisposizione verificare le dimensioni dell’unità interna </a:t>
            </a: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r>
              <a:rPr lang="it-IT" sz="3600" dirty="0">
                <a:solidFill>
                  <a:schemeClr val="bg2">
                    <a:lumMod val="10000"/>
                  </a:schemeClr>
                </a:solidFill>
              </a:rPr>
              <a:t>                            </a:t>
            </a:r>
            <a:r>
              <a:rPr lang="it-IT" sz="2800" dirty="0">
                <a:solidFill>
                  <a:schemeClr val="bg2">
                    <a:lumMod val="10000"/>
                  </a:schemeClr>
                </a:solidFill>
                <a:effectLst/>
              </a:rPr>
              <a:t> </a:t>
            </a: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126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3768" y="2204864"/>
            <a:ext cx="4602163" cy="345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64</a:t>
            </a:fld>
            <a:endParaRPr lang="it-IT" dirty="0"/>
          </a:p>
        </p:txBody>
      </p:sp>
    </p:spTree>
    <p:extLst>
      <p:ext uri="{BB962C8B-B14F-4D97-AF65-F5344CB8AC3E}">
        <p14:creationId xmlns:p14="http://schemas.microsoft.com/office/powerpoint/2010/main" val="80187985"/>
      </p:ext>
    </p:extLst>
  </p:cSld>
  <p:clrMapOvr>
    <a:overrideClrMapping bg1="lt1" tx1="dk1" bg2="lt2" tx2="dk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chemeClr val="bg2">
                    <a:lumMod val="10000"/>
                  </a:schemeClr>
                </a:solidFill>
                <a:effectLst/>
              </a:rPr>
              <a:t>Qui il muratore è stato troppo vicino alla cornice della porta lasciando molto spazio verso il soffitto</a:t>
            </a:r>
            <a:br>
              <a:rPr lang="it-IT" sz="2000" b="0" dirty="0">
                <a:solidFill>
                  <a:schemeClr val="bg2">
                    <a:lumMod val="10000"/>
                  </a:schemeClr>
                </a:solidFill>
                <a:effectLst/>
              </a:rPr>
            </a:br>
            <a:r>
              <a:rPr lang="it-IT" sz="2000" b="0" dirty="0">
                <a:solidFill>
                  <a:schemeClr val="bg2">
                    <a:lumMod val="10000"/>
                  </a:schemeClr>
                </a:solidFill>
                <a:effectLst/>
              </a:rPr>
              <a:t>esteticamente starà male e lo scarico condensa rischia di non scaricare bene </a:t>
            </a: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r>
              <a:rPr lang="it-IT" sz="3600" dirty="0">
                <a:solidFill>
                  <a:schemeClr val="bg2">
                    <a:lumMod val="10000"/>
                  </a:schemeClr>
                </a:solidFill>
              </a:rPr>
              <a:t>                            </a:t>
            </a:r>
            <a:r>
              <a:rPr lang="it-IT" sz="2800" dirty="0">
                <a:solidFill>
                  <a:schemeClr val="bg2">
                    <a:lumMod val="10000"/>
                  </a:schemeClr>
                </a:solidFill>
                <a:effectLst/>
              </a:rPr>
              <a:t> </a:t>
            </a: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457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5800" t="21070" r="4219" b="26471"/>
          <a:stretch/>
        </p:blipFill>
        <p:spPr bwMode="auto">
          <a:xfrm>
            <a:off x="1547664" y="2780928"/>
            <a:ext cx="6012873" cy="3380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65</a:t>
            </a:fld>
            <a:endParaRPr lang="it-IT" dirty="0"/>
          </a:p>
        </p:txBody>
      </p:sp>
    </p:spTree>
    <p:extLst>
      <p:ext uri="{BB962C8B-B14F-4D97-AF65-F5344CB8AC3E}">
        <p14:creationId xmlns:p14="http://schemas.microsoft.com/office/powerpoint/2010/main" val="2689177786"/>
      </p:ext>
    </p:extLst>
  </p:cSld>
  <p:clrMapOvr>
    <a:overrideClrMapping bg1="lt1" tx1="dk1" bg2="lt2" tx2="dk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chemeClr val="bg2">
                    <a:lumMod val="10000"/>
                  </a:schemeClr>
                </a:solidFill>
                <a:effectLst/>
              </a:rPr>
              <a:t>per evitare cattivi odori negli scarichi condensa possiamo utilizzare sifoni appositi che,  anche se prosciugati, eviteranno il passaggio della puzza di fogna .   È assolutamente da evitare lo scarico diretto</a:t>
            </a:r>
            <a:br>
              <a:rPr lang="it-IT" sz="2000" b="0" dirty="0">
                <a:solidFill>
                  <a:schemeClr val="bg2">
                    <a:lumMod val="10000"/>
                  </a:schemeClr>
                </a:solidFill>
                <a:effectLst/>
              </a:rPr>
            </a:br>
            <a:r>
              <a:rPr lang="it-IT" sz="2000" b="0" dirty="0">
                <a:solidFill>
                  <a:schemeClr val="bg2">
                    <a:lumMod val="10000"/>
                  </a:schemeClr>
                </a:solidFill>
                <a:effectLst/>
              </a:rPr>
              <a:t>senza sifone</a:t>
            </a: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r>
              <a:rPr lang="it-IT" sz="3600" dirty="0">
                <a:solidFill>
                  <a:schemeClr val="bg2">
                    <a:lumMod val="10000"/>
                  </a:schemeClr>
                </a:solidFill>
              </a:rPr>
              <a:t>                            </a:t>
            </a:r>
            <a:r>
              <a:rPr lang="it-IT" sz="2800" dirty="0">
                <a:solidFill>
                  <a:schemeClr val="bg2">
                    <a:lumMod val="10000"/>
                  </a:schemeClr>
                </a:solidFill>
                <a:effectLst/>
              </a:rPr>
              <a:t> </a:t>
            </a: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r>
              <a:rPr lang="it-IT" sz="1600" dirty="0">
                <a:solidFill>
                  <a:schemeClr val="bg2">
                    <a:lumMod val="10000"/>
                  </a:schemeClr>
                </a:solidFill>
              </a:rPr>
              <a:t>                                                     </a:t>
            </a:r>
            <a:r>
              <a:rPr lang="it-IT" sz="2000" b="0" dirty="0">
                <a:solidFill>
                  <a:schemeClr val="bg2">
                    <a:lumMod val="10000"/>
                  </a:schemeClr>
                </a:solidFill>
                <a:effectLst/>
              </a:rPr>
              <a:t>la pallina rossa fa da tappo galleggiante</a:t>
            </a: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229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3290" y="3429000"/>
            <a:ext cx="3524250" cy="267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11960" y="2636912"/>
            <a:ext cx="4381500" cy="2762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66</a:t>
            </a:fld>
            <a:endParaRPr lang="it-IT" dirty="0"/>
          </a:p>
        </p:txBody>
      </p:sp>
    </p:spTree>
    <p:extLst>
      <p:ext uri="{BB962C8B-B14F-4D97-AF65-F5344CB8AC3E}">
        <p14:creationId xmlns:p14="http://schemas.microsoft.com/office/powerpoint/2010/main" val="579445968"/>
      </p:ext>
    </p:extLst>
  </p:cSld>
  <p:clrMapOvr>
    <a:overrideClrMapping bg1="lt1" tx1="dk1" bg2="lt2" tx2="dk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chemeClr val="bg2">
                    <a:lumMod val="10000"/>
                  </a:schemeClr>
                </a:solidFill>
                <a:effectLst/>
              </a:rPr>
              <a:t>il fissaggio delle staffe dovrà garantire il sostegno in tutte le  </a:t>
            </a:r>
            <a:br>
              <a:rPr lang="it-IT" sz="2000" b="0" dirty="0">
                <a:solidFill>
                  <a:schemeClr val="bg2">
                    <a:lumMod val="10000"/>
                  </a:schemeClr>
                </a:solidFill>
                <a:effectLst/>
              </a:rPr>
            </a:br>
            <a:r>
              <a:rPr lang="it-IT" sz="2000" b="0" dirty="0">
                <a:solidFill>
                  <a:schemeClr val="bg2">
                    <a:lumMod val="10000"/>
                  </a:schemeClr>
                </a:solidFill>
                <a:effectLst/>
              </a:rPr>
              <a:t>                                                                                  condizioni                          </a:t>
            </a: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2000" b="0" dirty="0">
                <a:solidFill>
                  <a:schemeClr val="bg2">
                    <a:lumMod val="10000"/>
                  </a:schemeClr>
                </a:solidFill>
                <a:effectLst/>
              </a:rPr>
            </a:br>
            <a:r>
              <a:rPr lang="it-IT" sz="2000" b="0" dirty="0">
                <a:solidFill>
                  <a:schemeClr val="bg2">
                    <a:lumMod val="10000"/>
                  </a:schemeClr>
                </a:solidFill>
                <a:effectLst/>
              </a:rPr>
              <a:t>e il foro di passaggio tubi tra unita interna ed esterna dovrà essere realizzato con pendenza verso l’esterno</a:t>
            </a:r>
            <a:br>
              <a:rPr lang="it-IT" sz="2000" b="0" dirty="0">
                <a:solidFill>
                  <a:schemeClr val="bg2">
                    <a:lumMod val="10000"/>
                  </a:schemeClr>
                </a:solidFill>
                <a:effectLst/>
              </a:rPr>
            </a:br>
            <a:r>
              <a:rPr lang="it-IT" sz="2000" b="0" dirty="0">
                <a:solidFill>
                  <a:schemeClr val="bg2">
                    <a:lumMod val="10000"/>
                  </a:schemeClr>
                </a:solidFill>
                <a:effectLst/>
              </a:rPr>
              <a:t>per evitare infiltrazioni di acqua</a:t>
            </a:r>
            <a:r>
              <a:rPr lang="it-IT" sz="3600" dirty="0">
                <a:solidFill>
                  <a:schemeClr val="bg2">
                    <a:lumMod val="10000"/>
                  </a:schemeClr>
                </a:solidFill>
              </a:rPr>
              <a:t>                            </a:t>
            </a:r>
            <a:r>
              <a:rPr lang="it-IT" sz="2800" dirty="0">
                <a:solidFill>
                  <a:schemeClr val="bg2">
                    <a:lumMod val="10000"/>
                  </a:schemeClr>
                </a:solidFill>
                <a:effectLst/>
              </a:rPr>
              <a:t> </a:t>
            </a:r>
            <a:br>
              <a:rPr lang="it-IT" sz="1600" dirty="0">
                <a:solidFill>
                  <a:schemeClr val="bg2">
                    <a:lumMod val="10000"/>
                  </a:schemeClr>
                </a:solidFill>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331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0653" r="2421"/>
          <a:stretch/>
        </p:blipFill>
        <p:spPr bwMode="auto">
          <a:xfrm>
            <a:off x="971608" y="1772816"/>
            <a:ext cx="4440583" cy="24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2191" y="4769831"/>
            <a:ext cx="2985575"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200000">
            <a:off x="5682059" y="2095286"/>
            <a:ext cx="2163763" cy="207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67</a:t>
            </a:fld>
            <a:endParaRPr lang="it-IT" dirty="0"/>
          </a:p>
        </p:txBody>
      </p:sp>
    </p:spTree>
    <p:extLst>
      <p:ext uri="{BB962C8B-B14F-4D97-AF65-F5344CB8AC3E}">
        <p14:creationId xmlns:p14="http://schemas.microsoft.com/office/powerpoint/2010/main" val="2696763467"/>
      </p:ext>
    </p:extLst>
  </p:cSld>
  <p:clrMapOvr>
    <a:overrideClrMapping bg1="lt1" tx1="dk1" bg2="lt2" tx2="dk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chemeClr val="bg2">
                    <a:lumMod val="10000"/>
                  </a:schemeClr>
                </a:solidFill>
                <a:effectLst/>
              </a:rPr>
              <a:t>Anche perché, il fissaggio delle staffe dovrà garantire il sostegno in tutte le  condizioni,  non è sempre scontato                        </a:t>
            </a: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r>
              <a:rPr lang="it-IT" sz="3600" dirty="0">
                <a:solidFill>
                  <a:schemeClr val="bg2">
                    <a:lumMod val="10000"/>
                  </a:schemeClr>
                </a:solidFill>
              </a:rPr>
              <a:t>                                       </a:t>
            </a:r>
            <a:r>
              <a:rPr lang="it-IT" sz="2000" b="0" dirty="0">
                <a:solidFill>
                  <a:schemeClr val="bg2">
                    <a:lumMod val="10000"/>
                  </a:schemeClr>
                </a:solidFill>
                <a:effectLst/>
              </a:rPr>
              <a:t>non serve l’inchino</a:t>
            </a:r>
            <a:br>
              <a:rPr lang="it-IT" sz="2000" b="0" dirty="0">
                <a:solidFill>
                  <a:schemeClr val="bg2">
                    <a:lumMod val="10000"/>
                  </a:schemeClr>
                </a:solidFill>
                <a:effectLst/>
              </a:rPr>
            </a:br>
            <a:r>
              <a:rPr lang="it-IT" sz="2000" b="0" dirty="0">
                <a:solidFill>
                  <a:schemeClr val="bg2">
                    <a:lumMod val="10000"/>
                  </a:schemeClr>
                </a:solidFill>
                <a:effectLst/>
              </a:rPr>
              <a:t>                                                                       a chi si avvicina</a:t>
            </a: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r>
              <a:rPr lang="it-IT" sz="3600" dirty="0">
                <a:solidFill>
                  <a:schemeClr val="bg2">
                    <a:lumMod val="10000"/>
                  </a:schemeClr>
                </a:solidFill>
              </a:rPr>
              <a:t>                            </a:t>
            </a: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51202" name="Immagine 1" descr="2"/>
          <p:cNvPicPr>
            <a:picLocks noChangeAspect="1" noChangeArrowheads="1"/>
          </p:cNvPicPr>
          <p:nvPr/>
        </p:nvPicPr>
        <p:blipFill>
          <a:blip r:embed="rId4" cstate="print"/>
          <a:srcRect/>
          <a:stretch>
            <a:fillRect/>
          </a:stretch>
        </p:blipFill>
        <p:spPr bwMode="auto">
          <a:xfrm>
            <a:off x="1979712" y="2492896"/>
            <a:ext cx="2726626" cy="3816000"/>
          </a:xfrm>
          <a:prstGeom prst="rect">
            <a:avLst/>
          </a:prstGeom>
          <a:noFill/>
          <a:ln w="9525">
            <a:noFill/>
            <a:miter lim="800000"/>
            <a:headEnd/>
            <a:tailEnd/>
          </a:ln>
        </p:spPr>
      </p:pic>
      <p:sp>
        <p:nvSpPr>
          <p:cNvPr id="8" name="Segnaposto numero diapositiva 7"/>
          <p:cNvSpPr>
            <a:spLocks noGrp="1"/>
          </p:cNvSpPr>
          <p:nvPr>
            <p:ph type="sldNum" sz="quarter" idx="12"/>
          </p:nvPr>
        </p:nvSpPr>
        <p:spPr/>
        <p:txBody>
          <a:bodyPr/>
          <a:lstStyle/>
          <a:p>
            <a:fld id="{C8E2E30F-CAFE-48AE-ADBF-BC7A57BE7447}" type="slidenum">
              <a:rPr lang="it-IT" smtClean="0"/>
              <a:pPr/>
              <a:t>68</a:t>
            </a:fld>
            <a:endParaRPr lang="it-IT" dirty="0"/>
          </a:p>
        </p:txBody>
      </p:sp>
    </p:spTree>
    <p:extLst>
      <p:ext uri="{BB962C8B-B14F-4D97-AF65-F5344CB8AC3E}">
        <p14:creationId xmlns:p14="http://schemas.microsoft.com/office/powerpoint/2010/main" val="2696763467"/>
      </p:ext>
    </p:extLst>
  </p:cSld>
  <p:clrMapOvr>
    <a:overrideClrMapping bg1="lt1" tx1="dk1" bg2="lt2" tx2="dk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chemeClr val="bg2">
                    <a:lumMod val="10000"/>
                  </a:schemeClr>
                </a:solidFill>
                <a:effectLst/>
              </a:rPr>
              <a:t>              staffa ecologica ma possibilmente da evitare</a:t>
            </a:r>
            <a:br>
              <a:rPr lang="it-IT" sz="2000" b="0" dirty="0">
                <a:solidFill>
                  <a:schemeClr val="bg2">
                    <a:lumMod val="10000"/>
                  </a:schemeClr>
                </a:solidFill>
                <a:effectLst/>
              </a:rPr>
            </a:br>
            <a:r>
              <a:rPr lang="it-IT" sz="2000" b="0" dirty="0">
                <a:solidFill>
                  <a:schemeClr val="bg2">
                    <a:lumMod val="10000"/>
                  </a:schemeClr>
                </a:solidFill>
                <a:effectLst/>
              </a:rPr>
              <a:t>                                                                                </a:t>
            </a: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2000" b="0" dirty="0">
                <a:solidFill>
                  <a:schemeClr val="bg2">
                    <a:lumMod val="10000"/>
                  </a:schemeClr>
                </a:solidFill>
                <a:effectLst/>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048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3186" y="1936882"/>
            <a:ext cx="6010275" cy="404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69</a:t>
            </a:fld>
            <a:endParaRPr lang="it-IT" dirty="0"/>
          </a:p>
        </p:txBody>
      </p:sp>
    </p:spTree>
    <p:extLst>
      <p:ext uri="{BB962C8B-B14F-4D97-AF65-F5344CB8AC3E}">
        <p14:creationId xmlns:p14="http://schemas.microsoft.com/office/powerpoint/2010/main" val="1165349121"/>
      </p:ext>
    </p:extLst>
  </p:cSld>
  <p:clrMapOvr>
    <a:overrideClrMapping bg1="lt1" tx1="dk1" bg2="lt2" tx2="dk2" accent1="accent1" accent2="accent2" accent3="accent3" accent4="accent4" accent5="accent5" accent6="accent6" hlink="hlink" folHlink="folHlink"/>
  </p:clrMapOvr>
</p:sld>
</file>

<file path=ppt/slides/slide70.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3600" dirty="0">
                <a:solidFill>
                  <a:schemeClr val="bg2">
                    <a:lumMod val="10000"/>
                  </a:schemeClr>
                </a:solidFill>
              </a:rPr>
              <a:t>Lattoneria</a:t>
            </a:r>
            <a:br>
              <a:rPr lang="it-IT" sz="3600" dirty="0">
                <a:solidFill>
                  <a:schemeClr val="bg2">
                    <a:lumMod val="10000"/>
                  </a:schemeClr>
                </a:solidFill>
              </a:rPr>
            </a:br>
            <a:br>
              <a:rPr lang="it-IT" sz="3600" dirty="0">
                <a:solidFill>
                  <a:schemeClr val="bg2">
                    <a:lumMod val="10000"/>
                  </a:schemeClr>
                </a:solidFill>
              </a:rPr>
            </a:br>
            <a:r>
              <a:rPr lang="it-IT" sz="2000" b="0" u="sng" dirty="0">
                <a:solidFill>
                  <a:schemeClr val="bg2">
                    <a:lumMod val="10000"/>
                  </a:schemeClr>
                </a:solidFill>
                <a:effectLst/>
              </a:rPr>
              <a:t>grondaie</a:t>
            </a:r>
            <a:br>
              <a:rPr lang="it-IT" sz="2000" b="0" u="sng" dirty="0">
                <a:solidFill>
                  <a:schemeClr val="bg2">
                    <a:lumMod val="10000"/>
                  </a:schemeClr>
                </a:solidFill>
                <a:effectLst/>
              </a:rPr>
            </a:br>
            <a:br>
              <a:rPr lang="it-IT" sz="2000" b="0" u="sng" dirty="0">
                <a:solidFill>
                  <a:schemeClr val="bg2">
                    <a:lumMod val="10000"/>
                  </a:schemeClr>
                </a:solidFill>
                <a:effectLst/>
              </a:rPr>
            </a:br>
            <a:r>
              <a:rPr lang="it-IT" sz="2000" b="0" u="sng" dirty="0">
                <a:solidFill>
                  <a:schemeClr val="bg2">
                    <a:lumMod val="10000"/>
                  </a:schemeClr>
                </a:solidFill>
                <a:effectLst/>
              </a:rPr>
              <a:t>pluviali</a:t>
            </a:r>
            <a:br>
              <a:rPr lang="it-IT" sz="2000" b="0" u="sng" dirty="0">
                <a:solidFill>
                  <a:schemeClr val="bg2">
                    <a:lumMod val="10000"/>
                  </a:schemeClr>
                </a:solidFill>
                <a:effectLst/>
              </a:rPr>
            </a:br>
            <a:br>
              <a:rPr lang="it-IT" sz="2000" b="0" u="sng" dirty="0">
                <a:solidFill>
                  <a:schemeClr val="bg2">
                    <a:lumMod val="10000"/>
                  </a:schemeClr>
                </a:solidFill>
                <a:effectLst/>
              </a:rPr>
            </a:br>
            <a:r>
              <a:rPr lang="it-IT" sz="2000" b="0" u="sng" dirty="0">
                <a:solidFill>
                  <a:schemeClr val="bg2">
                    <a:lumMod val="10000"/>
                  </a:schemeClr>
                </a:solidFill>
                <a:effectLst/>
              </a:rPr>
              <a:t>materiali di utilizzo: rame, acciaio, pvc</a:t>
            </a:r>
            <a:br>
              <a:rPr lang="it-IT" sz="2000" b="0" u="sng" dirty="0">
                <a:solidFill>
                  <a:schemeClr val="bg2">
                    <a:lumMod val="10000"/>
                  </a:schemeClr>
                </a:solidFill>
                <a:effectLst/>
              </a:rPr>
            </a:br>
            <a:br>
              <a:rPr lang="it-IT" sz="2000" b="0" u="sng" dirty="0">
                <a:solidFill>
                  <a:schemeClr val="bg2">
                    <a:lumMod val="10000"/>
                  </a:schemeClr>
                </a:solidFill>
                <a:effectLst/>
              </a:rPr>
            </a:br>
            <a:r>
              <a:rPr lang="it-IT" sz="2000" b="0" u="sng" dirty="0">
                <a:solidFill>
                  <a:schemeClr val="bg2">
                    <a:lumMod val="10000"/>
                  </a:schemeClr>
                </a:solidFill>
                <a:effectLst/>
              </a:rPr>
              <a:t>carta catramata impermeabilizzante</a:t>
            </a: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628800"/>
            <a:ext cx="2217607" cy="1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magine 4" descr="C:\Users\claudio\Desktop\imagesH7VP2NF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sp>
        <p:nvSpPr>
          <p:cNvPr id="8" name="Segnaposto numero diapositiva 7"/>
          <p:cNvSpPr>
            <a:spLocks noGrp="1"/>
          </p:cNvSpPr>
          <p:nvPr>
            <p:ph type="sldNum" sz="quarter" idx="12"/>
          </p:nvPr>
        </p:nvSpPr>
        <p:spPr/>
        <p:txBody>
          <a:bodyPr/>
          <a:lstStyle/>
          <a:p>
            <a:fld id="{C8E2E30F-CAFE-48AE-ADBF-BC7A57BE7447}" type="slidenum">
              <a:rPr lang="it-IT" smtClean="0"/>
              <a:pPr/>
              <a:t>70</a:t>
            </a:fld>
            <a:endParaRPr lang="it-IT" dirty="0"/>
          </a:p>
        </p:txBody>
      </p:sp>
    </p:spTree>
    <p:extLst>
      <p:ext uri="{BB962C8B-B14F-4D97-AF65-F5344CB8AC3E}">
        <p14:creationId xmlns:p14="http://schemas.microsoft.com/office/powerpoint/2010/main" val="487246548"/>
      </p:ext>
    </p:extLst>
  </p:cSld>
  <p:clrMapOvr>
    <a:overrideClrMapping bg1="lt1" tx1="dk1" bg2="lt2" tx2="dk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chemeClr val="bg2">
                    <a:lumMod val="10000"/>
                  </a:schemeClr>
                </a:solidFill>
                <a:effectLst/>
              </a:rPr>
              <a:t>Grondaie e pluviali in pvc</a:t>
            </a:r>
            <a:br>
              <a:rPr lang="it-IT" sz="2000" b="0" dirty="0">
                <a:solidFill>
                  <a:schemeClr val="bg2">
                    <a:lumMod val="10000"/>
                  </a:schemeClr>
                </a:solidFill>
                <a:effectLst/>
              </a:rPr>
            </a:br>
            <a:r>
              <a:rPr lang="it-IT" sz="2000" b="0" dirty="0">
                <a:solidFill>
                  <a:schemeClr val="bg2">
                    <a:lumMod val="10000"/>
                  </a:schemeClr>
                </a:solidFill>
                <a:effectLst/>
              </a:rPr>
              <a:t>nei colori che richiamano</a:t>
            </a:r>
            <a:br>
              <a:rPr lang="it-IT" sz="2000" b="0" dirty="0">
                <a:solidFill>
                  <a:schemeClr val="bg2">
                    <a:lumMod val="10000"/>
                  </a:schemeClr>
                </a:solidFill>
                <a:effectLst/>
              </a:rPr>
            </a:br>
            <a:r>
              <a:rPr lang="it-IT" sz="2000" b="0" dirty="0">
                <a:solidFill>
                  <a:schemeClr val="bg2">
                    <a:lumMod val="10000"/>
                  </a:schemeClr>
                </a:solidFill>
                <a:effectLst/>
              </a:rPr>
              <a:t>i materiali tradizionali</a:t>
            </a:r>
            <a:br>
              <a:rPr lang="it-IT" sz="2000" b="0" dirty="0">
                <a:solidFill>
                  <a:schemeClr val="bg2">
                    <a:lumMod val="10000"/>
                  </a:schemeClr>
                </a:solidFill>
                <a:effectLst/>
              </a:rPr>
            </a:br>
            <a:r>
              <a:rPr lang="it-IT" sz="2000" b="0" dirty="0">
                <a:solidFill>
                  <a:schemeClr val="bg2">
                    <a:lumMod val="10000"/>
                  </a:schemeClr>
                </a:solidFill>
                <a:effectLst/>
              </a:rPr>
              <a:t>lamiera zincata e rame</a:t>
            </a: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92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3355" y="4860093"/>
            <a:ext cx="7690259" cy="11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6056" y="1412776"/>
            <a:ext cx="242887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29339" y="3699064"/>
            <a:ext cx="7198290" cy="61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71</a:t>
            </a:fld>
            <a:endParaRPr lang="it-IT" dirty="0"/>
          </a:p>
        </p:txBody>
      </p:sp>
    </p:spTree>
    <p:extLst>
      <p:ext uri="{BB962C8B-B14F-4D97-AF65-F5344CB8AC3E}">
        <p14:creationId xmlns:p14="http://schemas.microsoft.com/office/powerpoint/2010/main" val="4229120032"/>
      </p:ext>
    </p:extLst>
  </p:cSld>
  <p:clrMapOvr>
    <a:overrideClrMapping bg1="lt1" tx1="dk1" bg2="lt2" tx2="dk2" accent1="accent1" accent2="accent2" accent3="accent3" accent4="accent4" accent5="accent5" accent6="accent6" hlink="hlink" folHlink="folHlink"/>
  </p:clrMapOvr>
</p:sld>
</file>

<file path=ppt/slides/slide7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chemeClr val="bg2">
                    <a:lumMod val="10000"/>
                  </a:schemeClr>
                </a:solidFill>
                <a:effectLst/>
              </a:rPr>
              <a:t>Grondaie e pluviali si giuntano</a:t>
            </a:r>
            <a:br>
              <a:rPr lang="it-IT" sz="2000" b="0" dirty="0">
                <a:solidFill>
                  <a:schemeClr val="bg2">
                    <a:lumMod val="10000"/>
                  </a:schemeClr>
                </a:solidFill>
                <a:effectLst/>
              </a:rPr>
            </a:br>
            <a:r>
              <a:rPr lang="it-IT" sz="2000" b="0" dirty="0">
                <a:solidFill>
                  <a:schemeClr val="bg2">
                    <a:lumMod val="10000"/>
                  </a:schemeClr>
                </a:solidFill>
                <a:effectLst/>
              </a:rPr>
              <a:t>ad innesto e si fissano con </a:t>
            </a:r>
            <a:br>
              <a:rPr lang="it-IT" sz="2000" b="0" dirty="0">
                <a:solidFill>
                  <a:schemeClr val="bg2">
                    <a:lumMod val="10000"/>
                  </a:schemeClr>
                </a:solidFill>
                <a:effectLst/>
              </a:rPr>
            </a:br>
            <a:r>
              <a:rPr lang="it-IT" sz="2000" b="0" dirty="0">
                <a:solidFill>
                  <a:schemeClr val="bg2">
                    <a:lumMod val="10000"/>
                  </a:schemeClr>
                </a:solidFill>
                <a:effectLst/>
              </a:rPr>
              <a:t>apposite staffe sagomate</a:t>
            </a:r>
            <a:br>
              <a:rPr lang="it-IT" sz="2000" b="0" dirty="0">
                <a:solidFill>
                  <a:schemeClr val="bg2">
                    <a:lumMod val="10000"/>
                  </a:schemeClr>
                </a:solidFill>
                <a:effectLst/>
              </a:rPr>
            </a:br>
            <a:r>
              <a:rPr lang="it-IT" sz="2000" b="0" dirty="0">
                <a:solidFill>
                  <a:schemeClr val="bg2">
                    <a:lumMod val="10000"/>
                  </a:schemeClr>
                </a:solidFill>
                <a:effectLst/>
              </a:rPr>
              <a:t>indipendentemente dal tipo </a:t>
            </a:r>
            <a:br>
              <a:rPr lang="it-IT" sz="2000" b="0" dirty="0">
                <a:solidFill>
                  <a:schemeClr val="bg2">
                    <a:lumMod val="10000"/>
                  </a:schemeClr>
                </a:solidFill>
                <a:effectLst/>
              </a:rPr>
            </a:br>
            <a:r>
              <a:rPr lang="it-IT" sz="2000" b="0" dirty="0">
                <a:solidFill>
                  <a:schemeClr val="bg2">
                    <a:lumMod val="10000"/>
                  </a:schemeClr>
                </a:solidFill>
                <a:effectLst/>
              </a:rPr>
              <a:t>di materiale</a:t>
            </a: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66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6056" y="1004016"/>
            <a:ext cx="3122583" cy="54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63688" y="3242335"/>
            <a:ext cx="2573337" cy="285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72</a:t>
            </a:fld>
            <a:endParaRPr lang="it-IT" dirty="0"/>
          </a:p>
        </p:txBody>
      </p:sp>
    </p:spTree>
    <p:extLst>
      <p:ext uri="{BB962C8B-B14F-4D97-AF65-F5344CB8AC3E}">
        <p14:creationId xmlns:p14="http://schemas.microsoft.com/office/powerpoint/2010/main" val="1897171942"/>
      </p:ext>
    </p:extLst>
  </p:cSld>
  <p:clrMapOvr>
    <a:overrideClrMapping bg1="lt1" tx1="dk1" bg2="lt2" tx2="dk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216152" y="1268759"/>
            <a:ext cx="7388296" cy="5132041"/>
          </a:xfrm>
        </p:spPr>
        <p:txBody>
          <a:bodyPr/>
          <a:lstStyle/>
          <a:p>
            <a:r>
              <a:rPr lang="it-IT" sz="2000" b="0" dirty="0">
                <a:solidFill>
                  <a:schemeClr val="bg2">
                    <a:lumMod val="10000"/>
                  </a:schemeClr>
                </a:solidFill>
                <a:effectLst/>
              </a:rPr>
              <a:t>                                                                           </a:t>
            </a: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3600" dirty="0">
                <a:solidFill>
                  <a:schemeClr val="bg2">
                    <a:lumMod val="10000"/>
                  </a:schemeClr>
                </a:solidFill>
              </a:rPr>
            </a:br>
            <a:r>
              <a:rPr lang="it-IT" sz="3600" dirty="0">
                <a:solidFill>
                  <a:schemeClr val="bg2">
                    <a:lumMod val="10000"/>
                  </a:schemeClr>
                </a:solidFill>
              </a:rPr>
              <a:t>                                         </a:t>
            </a:r>
            <a:r>
              <a:rPr lang="it-IT" sz="2000" b="0" dirty="0">
                <a:solidFill>
                  <a:schemeClr val="bg2">
                    <a:lumMod val="10000"/>
                  </a:schemeClr>
                </a:solidFill>
                <a:effectLst/>
              </a:rPr>
              <a:t>nella lattoneria si trovano</a:t>
            </a:r>
            <a:br>
              <a:rPr lang="it-IT" sz="2000" b="0" dirty="0">
                <a:solidFill>
                  <a:schemeClr val="bg2">
                    <a:lumMod val="10000"/>
                  </a:schemeClr>
                </a:solidFill>
                <a:effectLst/>
              </a:rPr>
            </a:br>
            <a:r>
              <a:rPr lang="it-IT" sz="2000" b="0" dirty="0">
                <a:solidFill>
                  <a:schemeClr val="bg2">
                    <a:lumMod val="10000"/>
                  </a:schemeClr>
                </a:solidFill>
                <a:effectLst/>
              </a:rPr>
              <a:t>                                                                          pezzi nelle misure standard,</a:t>
            </a:r>
            <a:br>
              <a:rPr lang="it-IT" sz="2000" b="0" dirty="0">
                <a:solidFill>
                  <a:schemeClr val="bg2">
                    <a:lumMod val="10000"/>
                  </a:schemeClr>
                </a:solidFill>
                <a:effectLst/>
              </a:rPr>
            </a:br>
            <a:r>
              <a:rPr lang="it-IT" sz="2000" b="0" dirty="0">
                <a:solidFill>
                  <a:schemeClr val="bg2">
                    <a:lumMod val="10000"/>
                  </a:schemeClr>
                </a:solidFill>
                <a:effectLst/>
              </a:rPr>
              <a:t>                                                                          oppure, si faranno realizzare</a:t>
            </a:r>
            <a:br>
              <a:rPr lang="it-IT" sz="2000" b="0" dirty="0">
                <a:solidFill>
                  <a:schemeClr val="bg2">
                    <a:lumMod val="10000"/>
                  </a:schemeClr>
                </a:solidFill>
                <a:effectLst/>
              </a:rPr>
            </a:br>
            <a:r>
              <a:rPr lang="it-IT" sz="2000" b="0" dirty="0">
                <a:solidFill>
                  <a:schemeClr val="bg2">
                    <a:lumMod val="10000"/>
                  </a:schemeClr>
                </a:solidFill>
                <a:effectLst/>
              </a:rPr>
              <a:t>                                                                          appositamente per </a:t>
            </a:r>
            <a:br>
              <a:rPr lang="it-IT" sz="2000" b="0" dirty="0">
                <a:solidFill>
                  <a:schemeClr val="bg2">
                    <a:lumMod val="10000"/>
                  </a:schemeClr>
                </a:solidFill>
                <a:effectLst/>
              </a:rPr>
            </a:br>
            <a:r>
              <a:rPr lang="it-IT" sz="2000" b="0" dirty="0">
                <a:solidFill>
                  <a:schemeClr val="bg2">
                    <a:lumMod val="10000"/>
                  </a:schemeClr>
                </a:solidFill>
                <a:effectLst/>
              </a:rPr>
              <a:t>                                                                          applicazioni speciali o fuori</a:t>
            </a:r>
            <a:br>
              <a:rPr lang="it-IT" sz="2000" b="0" dirty="0">
                <a:solidFill>
                  <a:schemeClr val="bg2">
                    <a:lumMod val="10000"/>
                  </a:schemeClr>
                </a:solidFill>
                <a:effectLst/>
              </a:rPr>
            </a:br>
            <a:r>
              <a:rPr lang="it-IT" sz="2000" b="0" dirty="0">
                <a:solidFill>
                  <a:schemeClr val="bg2">
                    <a:lumMod val="10000"/>
                  </a:schemeClr>
                </a:solidFill>
                <a:effectLst/>
              </a:rPr>
              <a:t>                                                                          quota, e saranno poi</a:t>
            </a:r>
            <a:br>
              <a:rPr lang="it-IT" sz="2000" b="0" dirty="0">
                <a:solidFill>
                  <a:schemeClr val="bg2">
                    <a:lumMod val="10000"/>
                  </a:schemeClr>
                </a:solidFill>
                <a:effectLst/>
              </a:rPr>
            </a:br>
            <a:r>
              <a:rPr lang="it-IT" sz="2000" b="0" dirty="0">
                <a:solidFill>
                  <a:schemeClr val="bg2">
                    <a:lumMod val="10000"/>
                  </a:schemeClr>
                </a:solidFill>
                <a:effectLst/>
              </a:rPr>
              <a:t>                                                                          assemblati in cantiere con</a:t>
            </a:r>
            <a:br>
              <a:rPr lang="it-IT" sz="2000" b="0" dirty="0">
                <a:solidFill>
                  <a:schemeClr val="bg2">
                    <a:lumMod val="10000"/>
                  </a:schemeClr>
                </a:solidFill>
                <a:effectLst/>
              </a:rPr>
            </a:br>
            <a:r>
              <a:rPr lang="it-IT" sz="2000" b="0" dirty="0">
                <a:solidFill>
                  <a:schemeClr val="bg2">
                    <a:lumMod val="10000"/>
                  </a:schemeClr>
                </a:solidFill>
                <a:effectLst/>
              </a:rPr>
              <a:t>                                                                          sigillanti o stagnature</a:t>
            </a:r>
            <a:br>
              <a:rPr lang="it-IT" sz="2000" b="0" dirty="0">
                <a:solidFill>
                  <a:schemeClr val="bg2">
                    <a:lumMod val="10000"/>
                  </a:schemeClr>
                </a:solidFill>
                <a:effectLst/>
              </a:rPr>
            </a:br>
            <a:r>
              <a:rPr lang="it-IT" sz="2000" b="0" dirty="0">
                <a:solidFill>
                  <a:schemeClr val="bg2">
                    <a:lumMod val="10000"/>
                  </a:schemeClr>
                </a:solidFill>
                <a:effectLst/>
              </a:rPr>
              <a:t>                                                                          </a:t>
            </a:r>
            <a:br>
              <a:rPr lang="it-IT" sz="3600" dirty="0">
                <a:solidFill>
                  <a:schemeClr val="bg2">
                    <a:lumMod val="10000"/>
                  </a:schemeClr>
                </a:solidFill>
              </a:rPr>
            </a:br>
            <a:br>
              <a:rPr lang="it-IT" sz="3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76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5716" y="626016"/>
            <a:ext cx="4346366" cy="622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73</a:t>
            </a:fld>
            <a:endParaRPr lang="it-IT" dirty="0"/>
          </a:p>
        </p:txBody>
      </p:sp>
    </p:spTree>
    <p:extLst>
      <p:ext uri="{BB962C8B-B14F-4D97-AF65-F5344CB8AC3E}">
        <p14:creationId xmlns:p14="http://schemas.microsoft.com/office/powerpoint/2010/main" val="397713120"/>
      </p:ext>
    </p:extLst>
  </p:cSld>
  <p:clrMapOvr>
    <a:overrideClrMapping bg1="lt1" tx1="dk1" bg2="lt2" tx2="dk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216152" y="1268759"/>
            <a:ext cx="7388296" cy="5132041"/>
          </a:xfrm>
        </p:spPr>
        <p:txBody>
          <a:bodyPr/>
          <a:lstStyle/>
          <a:p>
            <a:r>
              <a:rPr lang="it-IT" sz="2000" b="0" dirty="0">
                <a:solidFill>
                  <a:schemeClr val="bg2">
                    <a:lumMod val="10000"/>
                  </a:schemeClr>
                </a:solidFill>
                <a:effectLst/>
              </a:rPr>
              <a:t>                                                                           </a:t>
            </a: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2000" b="0" dirty="0">
                <a:solidFill>
                  <a:schemeClr val="bg2">
                    <a:lumMod val="10000"/>
                  </a:schemeClr>
                </a:solidFill>
                <a:effectLst/>
              </a:rPr>
            </a:br>
            <a:br>
              <a:rPr lang="it-IT" sz="3600" dirty="0">
                <a:solidFill>
                  <a:schemeClr val="bg2">
                    <a:lumMod val="10000"/>
                  </a:schemeClr>
                </a:solidFill>
              </a:rPr>
            </a:br>
            <a:r>
              <a:rPr lang="it-IT" sz="3600" dirty="0">
                <a:solidFill>
                  <a:schemeClr val="bg2">
                    <a:lumMod val="10000"/>
                  </a:schemeClr>
                </a:solidFill>
              </a:rPr>
              <a:t>                                         </a:t>
            </a:r>
            <a:br>
              <a:rPr lang="it-IT" sz="2000" b="0" dirty="0">
                <a:solidFill>
                  <a:schemeClr val="bg2">
                    <a:lumMod val="10000"/>
                  </a:schemeClr>
                </a:solidFill>
                <a:effectLst/>
              </a:rPr>
            </a:br>
            <a:r>
              <a:rPr lang="it-IT" sz="2000" b="0" dirty="0">
                <a:solidFill>
                  <a:schemeClr val="bg2">
                    <a:lumMod val="10000"/>
                  </a:schemeClr>
                </a:solidFill>
                <a:effectLst/>
              </a:rPr>
              <a:t>                                             </a:t>
            </a:r>
            <a:br>
              <a:rPr lang="it-IT" sz="2000" b="0" dirty="0">
                <a:solidFill>
                  <a:schemeClr val="bg2">
                    <a:lumMod val="10000"/>
                  </a:schemeClr>
                </a:solidFill>
                <a:effectLst/>
              </a:rPr>
            </a:br>
            <a:r>
              <a:rPr lang="it-IT" sz="2000" b="0" dirty="0">
                <a:solidFill>
                  <a:schemeClr val="bg2">
                    <a:lumMod val="10000"/>
                  </a:schemeClr>
                </a:solidFill>
                <a:effectLst/>
              </a:rPr>
              <a:t>                                                                          </a:t>
            </a:r>
            <a:br>
              <a:rPr lang="it-IT" sz="3600" dirty="0">
                <a:solidFill>
                  <a:schemeClr val="bg2">
                    <a:lumMod val="10000"/>
                  </a:schemeClr>
                </a:solidFill>
              </a:rPr>
            </a:br>
            <a:br>
              <a:rPr lang="it-IT" sz="3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86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3808" y="836712"/>
            <a:ext cx="5467441" cy="57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sellaDiTesto 6"/>
          <p:cNvSpPr txBox="1"/>
          <p:nvPr/>
        </p:nvSpPr>
        <p:spPr>
          <a:xfrm>
            <a:off x="1331640" y="1052736"/>
            <a:ext cx="1368152" cy="6494085"/>
          </a:xfrm>
          <a:prstGeom prst="rect">
            <a:avLst/>
          </a:prstGeom>
          <a:noFill/>
        </p:spPr>
        <p:txBody>
          <a:bodyPr wrap="square" rtlCol="0">
            <a:spAutoFit/>
          </a:bodyPr>
          <a:lstStyle/>
          <a:p>
            <a:endParaRPr lang="it-IT" dirty="0"/>
          </a:p>
          <a:p>
            <a:endParaRPr lang="it-IT" dirty="0"/>
          </a:p>
          <a:p>
            <a:endParaRPr lang="it-IT" dirty="0"/>
          </a:p>
          <a:p>
            <a:endParaRPr lang="it-IT" dirty="0"/>
          </a:p>
          <a:p>
            <a:r>
              <a:rPr lang="it-IT" sz="2000" b="1" dirty="0"/>
              <a:t>Alcuni  componenti che troviamo</a:t>
            </a:r>
          </a:p>
          <a:p>
            <a:r>
              <a:rPr lang="it-IT" sz="2000" b="1" dirty="0"/>
              <a:t>In commercio</a:t>
            </a:r>
          </a:p>
          <a:p>
            <a:r>
              <a:rPr lang="it-IT" sz="2000" b="1" dirty="0"/>
              <a:t>Altri li fare realizzare su disegno quotato</a:t>
            </a:r>
          </a:p>
          <a:p>
            <a:endParaRPr lang="it-IT" dirty="0"/>
          </a:p>
          <a:p>
            <a:endParaRPr lang="it-IT" dirty="0"/>
          </a:p>
          <a:p>
            <a:endParaRPr lang="it-IT" dirty="0"/>
          </a:p>
          <a:p>
            <a:endParaRPr lang="it-IT" dirty="0"/>
          </a:p>
          <a:p>
            <a:endParaRPr lang="it-IT" dirty="0"/>
          </a:p>
          <a:p>
            <a:endParaRPr lang="it-IT" dirty="0"/>
          </a:p>
          <a:p>
            <a:endParaRPr lang="it-IT" dirty="0"/>
          </a:p>
          <a:p>
            <a:endParaRPr lang="it-IT" dirty="0"/>
          </a:p>
        </p:txBody>
      </p:sp>
      <p:sp>
        <p:nvSpPr>
          <p:cNvPr id="10" name="Segnaposto numero diapositiva 9"/>
          <p:cNvSpPr>
            <a:spLocks noGrp="1"/>
          </p:cNvSpPr>
          <p:nvPr>
            <p:ph type="sldNum" sz="quarter" idx="12"/>
          </p:nvPr>
        </p:nvSpPr>
        <p:spPr/>
        <p:txBody>
          <a:bodyPr/>
          <a:lstStyle/>
          <a:p>
            <a:fld id="{C8E2E30F-CAFE-48AE-ADBF-BC7A57BE7447}" type="slidenum">
              <a:rPr lang="it-IT" smtClean="0"/>
              <a:pPr/>
              <a:t>74</a:t>
            </a:fld>
            <a:endParaRPr lang="it-IT" dirty="0"/>
          </a:p>
        </p:txBody>
      </p:sp>
    </p:spTree>
    <p:extLst>
      <p:ext uri="{BB962C8B-B14F-4D97-AF65-F5344CB8AC3E}">
        <p14:creationId xmlns:p14="http://schemas.microsoft.com/office/powerpoint/2010/main" val="755362821"/>
      </p:ext>
    </p:extLst>
  </p:cSld>
  <p:clrMapOvr>
    <a:overrideClrMapping bg1="lt1" tx1="dk1" bg2="lt2" tx2="dk2" accent1="accent1" accent2="accent2" accent3="accent3" accent4="accent4" accent5="accent5" accent6="accent6" hlink="hlink" folHlink="folHlink"/>
  </p:clrMapOvr>
</p:sld>
</file>

<file path=ppt/slides/slide7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a:xfrm>
            <a:off x="1216152" y="1268759"/>
            <a:ext cx="7388296" cy="5132041"/>
          </a:xfrm>
        </p:spPr>
        <p:txBody>
          <a:bodyPr/>
          <a:lstStyle/>
          <a:p>
            <a:r>
              <a:rPr lang="it-IT" sz="2000" b="0">
                <a:solidFill>
                  <a:schemeClr val="bg2">
                    <a:lumMod val="10000"/>
                  </a:schemeClr>
                </a:solidFill>
                <a:effectLst/>
              </a:rPr>
              <a:t>                                                                           </a:t>
            </a:r>
            <a:br>
              <a:rPr lang="it-IT" sz="2000" b="0">
                <a:solidFill>
                  <a:schemeClr val="bg2">
                    <a:lumMod val="10000"/>
                  </a:schemeClr>
                </a:solidFill>
                <a:effectLst/>
              </a:rPr>
            </a:br>
            <a:br>
              <a:rPr lang="it-IT" sz="2000" b="0">
                <a:solidFill>
                  <a:schemeClr val="bg2">
                    <a:lumMod val="10000"/>
                  </a:schemeClr>
                </a:solidFill>
                <a:effectLst/>
              </a:rPr>
            </a:br>
            <a:br>
              <a:rPr lang="it-IT" sz="2000" b="0">
                <a:solidFill>
                  <a:schemeClr val="bg2">
                    <a:lumMod val="10000"/>
                  </a:schemeClr>
                </a:solidFill>
                <a:effectLst/>
              </a:rPr>
            </a:br>
            <a:br>
              <a:rPr lang="it-IT" sz="2000" b="0">
                <a:solidFill>
                  <a:schemeClr val="bg2">
                    <a:lumMod val="10000"/>
                  </a:schemeClr>
                </a:solidFill>
                <a:effectLst/>
              </a:rPr>
            </a:br>
            <a:br>
              <a:rPr lang="it-IT" sz="2000" b="0">
                <a:solidFill>
                  <a:schemeClr val="bg2">
                    <a:lumMod val="10000"/>
                  </a:schemeClr>
                </a:solidFill>
                <a:effectLst/>
              </a:rPr>
            </a:br>
            <a:br>
              <a:rPr lang="it-IT" sz="2000" b="0">
                <a:solidFill>
                  <a:schemeClr val="bg2">
                    <a:lumMod val="10000"/>
                  </a:schemeClr>
                </a:solidFill>
                <a:effectLst/>
              </a:rPr>
            </a:br>
            <a:br>
              <a:rPr lang="it-IT" sz="2000" b="0">
                <a:solidFill>
                  <a:schemeClr val="bg2">
                    <a:lumMod val="10000"/>
                  </a:schemeClr>
                </a:solidFill>
                <a:effectLst/>
              </a:rPr>
            </a:br>
            <a:br>
              <a:rPr lang="it-IT" sz="2000" b="0">
                <a:solidFill>
                  <a:schemeClr val="bg2">
                    <a:lumMod val="10000"/>
                  </a:schemeClr>
                </a:solidFill>
                <a:effectLst/>
              </a:rPr>
            </a:br>
            <a:br>
              <a:rPr lang="it-IT" sz="2000" b="0">
                <a:solidFill>
                  <a:schemeClr val="bg2">
                    <a:lumMod val="10000"/>
                  </a:schemeClr>
                </a:solidFill>
                <a:effectLst/>
              </a:rPr>
            </a:br>
            <a:br>
              <a:rPr lang="it-IT" sz="2000" b="0">
                <a:solidFill>
                  <a:schemeClr val="bg2">
                    <a:lumMod val="10000"/>
                  </a:schemeClr>
                </a:solidFill>
                <a:effectLst/>
              </a:rPr>
            </a:br>
            <a:br>
              <a:rPr lang="it-IT" sz="2000" b="0">
                <a:solidFill>
                  <a:schemeClr val="bg2">
                    <a:lumMod val="10000"/>
                  </a:schemeClr>
                </a:solidFill>
                <a:effectLst/>
              </a:rPr>
            </a:br>
            <a:br>
              <a:rPr lang="it-IT" sz="2000" b="0">
                <a:solidFill>
                  <a:schemeClr val="bg2">
                    <a:lumMod val="10000"/>
                  </a:schemeClr>
                </a:solidFill>
                <a:effectLst/>
              </a:rPr>
            </a:br>
            <a:br>
              <a:rPr lang="it-IT" sz="2000" b="0">
                <a:solidFill>
                  <a:schemeClr val="bg2">
                    <a:lumMod val="10000"/>
                  </a:schemeClr>
                </a:solidFill>
                <a:effectLst/>
              </a:rPr>
            </a:br>
            <a:br>
              <a:rPr lang="it-IT" sz="3600">
                <a:solidFill>
                  <a:schemeClr val="bg2">
                    <a:lumMod val="10000"/>
                  </a:schemeClr>
                </a:solidFill>
              </a:rPr>
            </a:br>
            <a:r>
              <a:rPr lang="it-IT" sz="3600">
                <a:solidFill>
                  <a:schemeClr val="bg2">
                    <a:lumMod val="10000"/>
                  </a:schemeClr>
                </a:solidFill>
              </a:rPr>
              <a:t>                                         </a:t>
            </a:r>
            <a:br>
              <a:rPr lang="it-IT" sz="2000" b="0">
                <a:solidFill>
                  <a:schemeClr val="bg2">
                    <a:lumMod val="10000"/>
                  </a:schemeClr>
                </a:solidFill>
                <a:effectLst/>
              </a:rPr>
            </a:br>
            <a:r>
              <a:rPr lang="it-IT" sz="2000" b="0">
                <a:solidFill>
                  <a:schemeClr val="bg2">
                    <a:lumMod val="10000"/>
                  </a:schemeClr>
                </a:solidFill>
                <a:effectLst/>
              </a:rPr>
              <a:t>                                             </a:t>
            </a:r>
            <a:br>
              <a:rPr lang="it-IT" sz="2000" b="0">
                <a:solidFill>
                  <a:schemeClr val="bg2">
                    <a:lumMod val="10000"/>
                  </a:schemeClr>
                </a:solidFill>
                <a:effectLst/>
              </a:rPr>
            </a:br>
            <a:r>
              <a:rPr lang="it-IT" sz="2000" b="0">
                <a:solidFill>
                  <a:schemeClr val="bg2">
                    <a:lumMod val="10000"/>
                  </a:schemeClr>
                </a:solidFill>
                <a:effectLst/>
              </a:rPr>
              <a:t>                                                                          </a:t>
            </a:r>
            <a:br>
              <a:rPr lang="it-IT" sz="3600">
                <a:solidFill>
                  <a:schemeClr val="bg2">
                    <a:lumMod val="10000"/>
                  </a:schemeClr>
                </a:solidFill>
              </a:rPr>
            </a:br>
            <a:br>
              <a:rPr lang="it-IT" sz="3600">
                <a:solidFill>
                  <a:schemeClr val="bg2">
                    <a:lumMod val="10000"/>
                  </a:schemeClr>
                </a:solidFill>
              </a:rPr>
            </a:br>
            <a:br>
              <a:rPr lang="it-IT" sz="1600">
                <a:solidFill>
                  <a:schemeClr val="bg2">
                    <a:lumMod val="10000"/>
                  </a:schemeClr>
                </a:solidFill>
              </a:rPr>
            </a:br>
            <a:br>
              <a:rPr lang="it-IT" sz="160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2969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 t="62876" r="-2819" b="1"/>
          <a:stretch/>
        </p:blipFill>
        <p:spPr bwMode="auto">
          <a:xfrm>
            <a:off x="1444614" y="836712"/>
            <a:ext cx="6727786" cy="3973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sellaDiTesto 6"/>
          <p:cNvSpPr txBox="1"/>
          <p:nvPr/>
        </p:nvSpPr>
        <p:spPr>
          <a:xfrm>
            <a:off x="1547664" y="4941168"/>
            <a:ext cx="6336704" cy="707886"/>
          </a:xfrm>
          <a:prstGeom prst="rect">
            <a:avLst/>
          </a:prstGeom>
          <a:noFill/>
        </p:spPr>
        <p:txBody>
          <a:bodyPr wrap="square" rtlCol="0">
            <a:spAutoFit/>
          </a:bodyPr>
          <a:lstStyle/>
          <a:p>
            <a:r>
              <a:rPr lang="it-IT" sz="2000" b="1" dirty="0">
                <a:solidFill>
                  <a:srgbClr val="000000"/>
                </a:solidFill>
              </a:rPr>
              <a:t>Alcune fasi dell’installazione della grondaia con fissaggio della staffa e sigillatura</a:t>
            </a:r>
          </a:p>
        </p:txBody>
      </p:sp>
      <p:sp>
        <p:nvSpPr>
          <p:cNvPr id="10" name="Segnaposto numero diapositiva 9"/>
          <p:cNvSpPr>
            <a:spLocks noGrp="1"/>
          </p:cNvSpPr>
          <p:nvPr>
            <p:ph type="sldNum" sz="quarter" idx="12"/>
          </p:nvPr>
        </p:nvSpPr>
        <p:spPr/>
        <p:txBody>
          <a:bodyPr/>
          <a:lstStyle/>
          <a:p>
            <a:fld id="{C8E2E30F-CAFE-48AE-ADBF-BC7A57BE7447}" type="slidenum">
              <a:rPr lang="it-IT" smtClean="0"/>
              <a:pPr/>
              <a:t>75</a:t>
            </a:fld>
            <a:endParaRPr lang="it-IT" dirty="0"/>
          </a:p>
        </p:txBody>
      </p:sp>
    </p:spTree>
    <p:extLst>
      <p:ext uri="{BB962C8B-B14F-4D97-AF65-F5344CB8AC3E}">
        <p14:creationId xmlns:p14="http://schemas.microsoft.com/office/powerpoint/2010/main" val="2647388284"/>
      </p:ext>
    </p:extLst>
  </p:cSld>
  <p:clrMapOvr>
    <a:overrideClrMapping bg1="lt1" tx1="dk1" bg2="lt2" tx2="dk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chemeClr val="bg2">
                    <a:lumMod val="10000"/>
                  </a:schemeClr>
                </a:solidFill>
                <a:effectLst/>
              </a:rPr>
              <a:t>            Rivettatura e successiva</a:t>
            </a:r>
            <a:br>
              <a:rPr lang="it-IT" sz="2000" b="0" dirty="0">
                <a:solidFill>
                  <a:schemeClr val="bg2">
                    <a:lumMod val="10000"/>
                  </a:schemeClr>
                </a:solidFill>
                <a:effectLst/>
              </a:rPr>
            </a:br>
            <a:r>
              <a:rPr lang="it-IT" sz="2000" b="0" dirty="0">
                <a:solidFill>
                  <a:schemeClr val="bg2">
                    <a:lumMod val="10000"/>
                  </a:schemeClr>
                </a:solidFill>
                <a:effectLst/>
              </a:rPr>
              <a:t>                                      sigillatura</a:t>
            </a: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r>
              <a:rPr lang="it-IT" sz="1600" dirty="0">
                <a:solidFill>
                  <a:schemeClr val="bg2">
                    <a:lumMod val="10000"/>
                  </a:schemeClr>
                </a:solidFill>
              </a:rPr>
              <a:t>                                                                                 </a:t>
            </a:r>
            <a:r>
              <a:rPr lang="it-IT" sz="2000" b="0" dirty="0">
                <a:solidFill>
                  <a:schemeClr val="bg2">
                    <a:lumMod val="10000"/>
                  </a:schemeClr>
                </a:solidFill>
                <a:effectLst/>
              </a:rPr>
              <a:t>stagnatura</a:t>
            </a: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92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6056" y="1412776"/>
            <a:ext cx="242887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2"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53998" r="1668"/>
          <a:stretch/>
        </p:blipFill>
        <p:spPr bwMode="auto">
          <a:xfrm>
            <a:off x="5076064" y="1380748"/>
            <a:ext cx="3612045"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3"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48308"/>
          <a:stretch/>
        </p:blipFill>
        <p:spPr bwMode="auto">
          <a:xfrm>
            <a:off x="1403648" y="3717032"/>
            <a:ext cx="3315692" cy="255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76</a:t>
            </a:fld>
            <a:endParaRPr lang="it-IT" dirty="0"/>
          </a:p>
        </p:txBody>
      </p:sp>
    </p:spTree>
    <p:extLst>
      <p:ext uri="{BB962C8B-B14F-4D97-AF65-F5344CB8AC3E}">
        <p14:creationId xmlns:p14="http://schemas.microsoft.com/office/powerpoint/2010/main" val="3578940620"/>
      </p:ext>
    </p:extLst>
  </p:cSld>
  <p:clrMapOvr>
    <a:overrideClrMapping bg1="lt1" tx1="dk1" bg2="lt2" tx2="dk2" accent1="accent1" accent2="accent2" accent3="accent3" accent4="accent4" accent5="accent5" accent6="accent6" hlink="hlink" folHlink="folHlink"/>
  </p:clrMapOvr>
</p:sld>
</file>

<file path=ppt/slides/slide77.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chemeClr val="bg2">
                    <a:lumMod val="10000"/>
                  </a:schemeClr>
                </a:solidFill>
                <a:effectLst/>
              </a:rPr>
              <a:t>            </a:t>
            </a:r>
            <a:br>
              <a:rPr lang="it-IT" sz="2000" b="0" dirty="0">
                <a:solidFill>
                  <a:schemeClr val="bg2">
                    <a:lumMod val="10000"/>
                  </a:schemeClr>
                </a:solidFill>
                <a:effectLst/>
              </a:rPr>
            </a:br>
            <a:r>
              <a:rPr lang="it-IT" sz="2000" b="0" dirty="0">
                <a:solidFill>
                  <a:schemeClr val="bg2">
                    <a:lumMod val="10000"/>
                  </a:schemeClr>
                </a:solidFill>
                <a:effectLst/>
              </a:rPr>
              <a:t>                 </a:t>
            </a:r>
            <a:br>
              <a:rPr lang="it-IT" sz="3600" dirty="0">
                <a:solidFill>
                  <a:schemeClr val="bg2">
                    <a:lumMod val="10000"/>
                  </a:schemeClr>
                </a:solidFill>
              </a:rPr>
            </a:br>
            <a:r>
              <a:rPr lang="it-IT" sz="3600" dirty="0">
                <a:solidFill>
                  <a:schemeClr val="bg2">
                    <a:lumMod val="10000"/>
                  </a:schemeClr>
                </a:solidFill>
              </a:rPr>
              <a:t>         </a:t>
            </a:r>
            <a:r>
              <a:rPr lang="it-IT" sz="2000" b="0" dirty="0">
                <a:solidFill>
                  <a:schemeClr val="bg2">
                    <a:lumMod val="10000"/>
                  </a:schemeClr>
                </a:solidFill>
                <a:effectLst/>
              </a:rPr>
              <a:t> pozzetto sifonato al</a:t>
            </a:r>
            <a:br>
              <a:rPr lang="it-IT" sz="2000" b="0" dirty="0">
                <a:solidFill>
                  <a:schemeClr val="bg2">
                    <a:lumMod val="10000"/>
                  </a:schemeClr>
                </a:solidFill>
                <a:effectLst/>
              </a:rPr>
            </a:br>
            <a:r>
              <a:rPr lang="it-IT" sz="2000" b="0" dirty="0">
                <a:solidFill>
                  <a:schemeClr val="bg2">
                    <a:lumMod val="10000"/>
                  </a:schemeClr>
                </a:solidFill>
                <a:effectLst/>
              </a:rPr>
              <a:t>                 termine del pluviale</a:t>
            </a:r>
            <a:br>
              <a:rPr lang="it-IT" sz="2000" b="0" dirty="0">
                <a:solidFill>
                  <a:schemeClr val="bg2">
                    <a:lumMod val="10000"/>
                  </a:schemeClr>
                </a:solidFill>
                <a:effectLst/>
              </a:rPr>
            </a:br>
            <a:r>
              <a:rPr lang="it-IT" sz="2000" b="0" dirty="0">
                <a:solidFill>
                  <a:schemeClr val="bg2">
                    <a:lumMod val="10000"/>
                  </a:schemeClr>
                </a:solidFill>
                <a:effectLst/>
              </a:rPr>
              <a:t>                 a filo del marciapiede</a:t>
            </a:r>
            <a:br>
              <a:rPr lang="it-IT" sz="3600" dirty="0">
                <a:solidFill>
                  <a:schemeClr val="bg2">
                    <a:lumMod val="10000"/>
                  </a:schemeClr>
                </a:solidFill>
              </a:rPr>
            </a:br>
            <a:r>
              <a:rPr lang="it-IT" sz="3600" dirty="0">
                <a:solidFill>
                  <a:schemeClr val="bg2">
                    <a:lumMod val="10000"/>
                  </a:schemeClr>
                </a:solidFill>
              </a:rPr>
              <a:t>        </a:t>
            </a:r>
            <a:br>
              <a:rPr lang="it-IT" sz="3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2000" b="0" dirty="0">
                <a:solidFill>
                  <a:schemeClr val="bg2">
                    <a:lumMod val="10000"/>
                  </a:schemeClr>
                </a:solidFill>
                <a:effectLst/>
              </a:rPr>
            </a:br>
            <a:r>
              <a:rPr lang="it-IT" sz="2000" b="0" dirty="0">
                <a:solidFill>
                  <a:schemeClr val="bg2">
                    <a:lumMod val="10000"/>
                  </a:schemeClr>
                </a:solidFill>
                <a:effectLst/>
              </a:rPr>
              <a:t>                                                               bandinella di raccolta acque da  </a:t>
            </a:r>
            <a:br>
              <a:rPr lang="it-IT" sz="2000" b="0" dirty="0">
                <a:solidFill>
                  <a:schemeClr val="bg2">
                    <a:lumMod val="10000"/>
                  </a:schemeClr>
                </a:solidFill>
                <a:effectLst/>
              </a:rPr>
            </a:br>
            <a:r>
              <a:rPr lang="it-IT" sz="2000" b="0" dirty="0">
                <a:solidFill>
                  <a:schemeClr val="bg2">
                    <a:lumMod val="10000"/>
                  </a:schemeClr>
                </a:solidFill>
                <a:effectLst/>
              </a:rPr>
              <a:t>                                                               due falde del tetto e comignolo         </a:t>
            </a: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1024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63688" y="3789040"/>
            <a:ext cx="2779713" cy="2084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040" y="1412776"/>
            <a:ext cx="2779713"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77</a:t>
            </a:fld>
            <a:endParaRPr lang="it-IT" dirty="0"/>
          </a:p>
        </p:txBody>
      </p:sp>
    </p:spTree>
    <p:extLst>
      <p:ext uri="{BB962C8B-B14F-4D97-AF65-F5344CB8AC3E}">
        <p14:creationId xmlns:p14="http://schemas.microsoft.com/office/powerpoint/2010/main" val="3144979046"/>
      </p:ext>
    </p:extLst>
  </p:cSld>
  <p:clrMapOvr>
    <a:overrideClrMapping bg1="lt1" tx1="dk1" bg2="lt2" tx2="dk2" accent1="accent1" accent2="accent2" accent3="accent3" accent4="accent4" accent5="accent5" accent6="accent6" hlink="hlink" folHlink="folHlink"/>
  </p:clrMapOvr>
</p:sld>
</file>

<file path=ppt/slides/slide78.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chemeClr val="bg2">
                    <a:lumMod val="10000"/>
                  </a:schemeClr>
                </a:solidFill>
                <a:effectLst/>
              </a:rPr>
              <a:t> per impermeabilizzare un tetto dall’acqua o un solaio dall’umidità</a:t>
            </a:r>
            <a:br>
              <a:rPr lang="it-IT" sz="2000" b="0" dirty="0">
                <a:solidFill>
                  <a:schemeClr val="bg2">
                    <a:lumMod val="10000"/>
                  </a:schemeClr>
                </a:solidFill>
                <a:effectLst/>
              </a:rPr>
            </a:br>
            <a:r>
              <a:rPr lang="it-IT" sz="2000" b="0" dirty="0">
                <a:solidFill>
                  <a:schemeClr val="bg2">
                    <a:lumMod val="10000"/>
                  </a:schemeClr>
                </a:solidFill>
                <a:effectLst/>
              </a:rPr>
              <a:t>si stenderà, a caldo, una guina bituminosa sovrapponendola di qualche centimetro tra un foglio e l’altro</a:t>
            </a:r>
            <a:br>
              <a:rPr lang="it-IT" sz="2000" b="0" dirty="0">
                <a:solidFill>
                  <a:schemeClr val="bg2">
                    <a:lumMod val="10000"/>
                  </a:schemeClr>
                </a:solidFill>
                <a:effectLst/>
              </a:rPr>
            </a:br>
            <a:br>
              <a:rPr lang="it-IT" sz="3600" dirty="0">
                <a:solidFill>
                  <a:schemeClr val="bg2">
                    <a:lumMod val="10000"/>
                  </a:schemeClr>
                </a:solidFill>
              </a:rPr>
            </a:br>
            <a:br>
              <a:rPr lang="it-IT" sz="3600" dirty="0">
                <a:solidFill>
                  <a:schemeClr val="bg2">
                    <a:lumMod val="10000"/>
                  </a:schemeClr>
                </a:solidFill>
              </a:rPr>
            </a:br>
            <a:br>
              <a:rPr lang="it-IT" sz="3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br>
              <a:rPr lang="it-IT" sz="1600" dirty="0">
                <a:solidFill>
                  <a:schemeClr val="bg2">
                    <a:lumMod val="10000"/>
                  </a:schemeClr>
                </a:solidFill>
              </a:rPr>
            </a:br>
            <a:r>
              <a:rPr lang="it-IT" sz="1600" dirty="0">
                <a:solidFill>
                  <a:schemeClr val="bg2">
                    <a:lumMod val="10000"/>
                  </a:schemeClr>
                </a:solidFill>
              </a:rPr>
              <a:t>                                                                                </a:t>
            </a: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 name="Immagine 4" descr="C:\Users\claudio\Desktop\imagesH7VP2NF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pic>
        <p:nvPicPr>
          <p:cNvPr id="317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5317" y="4508872"/>
            <a:ext cx="3307231" cy="21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92360" y="2055596"/>
            <a:ext cx="2979836" cy="22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63688" y="2468947"/>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8"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535" t="6833" r="14662" b="16564"/>
          <a:stretch/>
        </p:blipFill>
        <p:spPr bwMode="auto">
          <a:xfrm>
            <a:off x="6150773" y="4440258"/>
            <a:ext cx="2063011" cy="22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Segnaposto numero diapositiva 10"/>
          <p:cNvSpPr>
            <a:spLocks noGrp="1"/>
          </p:cNvSpPr>
          <p:nvPr>
            <p:ph type="sldNum" sz="quarter" idx="12"/>
          </p:nvPr>
        </p:nvSpPr>
        <p:spPr/>
        <p:txBody>
          <a:bodyPr/>
          <a:lstStyle/>
          <a:p>
            <a:fld id="{C8E2E30F-CAFE-48AE-ADBF-BC7A57BE7447}" type="slidenum">
              <a:rPr lang="it-IT" smtClean="0"/>
              <a:pPr/>
              <a:t>78</a:t>
            </a:fld>
            <a:endParaRPr lang="it-IT" dirty="0"/>
          </a:p>
        </p:txBody>
      </p:sp>
    </p:spTree>
    <p:extLst>
      <p:ext uri="{BB962C8B-B14F-4D97-AF65-F5344CB8AC3E}">
        <p14:creationId xmlns:p14="http://schemas.microsoft.com/office/powerpoint/2010/main" val="1661071105"/>
      </p:ext>
    </p:extLst>
  </p:cSld>
  <p:clrMapOvr>
    <a:overrideClrMapping bg1="lt1" tx1="dk1" bg2="lt2" tx2="dk2" accent1="accent1" accent2="accent2" accent3="accent3" accent4="accent4" accent5="accent5" accent6="accent6" hlink="hlink" folHlink="folHlink"/>
  </p:clrMapOvr>
</p:sld>
</file>

<file path=ppt/slides/slide79.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3600" dirty="0">
                <a:solidFill>
                  <a:schemeClr val="bg2">
                    <a:lumMod val="10000"/>
                  </a:schemeClr>
                </a:solidFill>
              </a:rPr>
              <a:t>Canne fumarie e gas</a:t>
            </a:r>
            <a:br>
              <a:rPr lang="it-IT" sz="3600" dirty="0">
                <a:solidFill>
                  <a:schemeClr val="bg2">
                    <a:lumMod val="10000"/>
                  </a:schemeClr>
                </a:solidFill>
              </a:rPr>
            </a:br>
            <a:br>
              <a:rPr lang="it-IT" sz="3600" dirty="0">
                <a:solidFill>
                  <a:schemeClr val="bg2">
                    <a:lumMod val="10000"/>
                  </a:schemeClr>
                </a:solidFill>
              </a:rPr>
            </a:br>
            <a:r>
              <a:rPr lang="it-IT" sz="1600" b="0" u="sng" dirty="0">
                <a:solidFill>
                  <a:schemeClr val="bg2">
                    <a:lumMod val="10000"/>
                  </a:schemeClr>
                </a:solidFill>
                <a:effectLst/>
              </a:rPr>
              <a:t>fori di ventilazione e aerazione dei locali</a:t>
            </a:r>
            <a:br>
              <a:rPr lang="it-IT" sz="1600" b="0" u="sng" dirty="0">
                <a:solidFill>
                  <a:schemeClr val="bg2">
                    <a:lumMod val="10000"/>
                  </a:schemeClr>
                </a:solidFill>
                <a:effectLst/>
              </a:rPr>
            </a:br>
            <a:br>
              <a:rPr lang="it-IT" sz="1600" b="0" u="sng" dirty="0">
                <a:solidFill>
                  <a:schemeClr val="bg2">
                    <a:lumMod val="10000"/>
                  </a:schemeClr>
                </a:solidFill>
                <a:effectLst/>
              </a:rPr>
            </a:br>
            <a:r>
              <a:rPr lang="it-IT" sz="1600" b="0" u="sng" dirty="0">
                <a:solidFill>
                  <a:schemeClr val="bg2">
                    <a:lumMod val="10000"/>
                  </a:schemeClr>
                </a:solidFill>
                <a:effectLst/>
              </a:rPr>
              <a:t>canne fumarie</a:t>
            </a:r>
            <a:br>
              <a:rPr lang="it-IT" sz="1600" b="0" u="sng" dirty="0">
                <a:solidFill>
                  <a:schemeClr val="bg2">
                    <a:lumMod val="10000"/>
                  </a:schemeClr>
                </a:solidFill>
                <a:effectLst/>
              </a:rPr>
            </a:br>
            <a:br>
              <a:rPr lang="it-IT" sz="1600" b="0" u="sng" dirty="0">
                <a:solidFill>
                  <a:schemeClr val="bg2">
                    <a:lumMod val="10000"/>
                  </a:schemeClr>
                </a:solidFill>
                <a:effectLst/>
              </a:rPr>
            </a:br>
            <a:r>
              <a:rPr lang="it-IT" sz="1600" b="0" u="sng" dirty="0">
                <a:solidFill>
                  <a:schemeClr val="bg2">
                    <a:lumMod val="10000"/>
                  </a:schemeClr>
                </a:solidFill>
                <a:effectLst/>
              </a:rPr>
              <a:t>tipologia scarico dei fumi caldaie A B C </a:t>
            </a:r>
            <a:br>
              <a:rPr lang="it-IT" sz="1600" b="0" u="sng" dirty="0">
                <a:solidFill>
                  <a:schemeClr val="bg2">
                    <a:lumMod val="10000"/>
                  </a:schemeClr>
                </a:solidFill>
                <a:effectLst/>
              </a:rPr>
            </a:br>
            <a:br>
              <a:rPr lang="it-IT" sz="1600" b="0" u="sng" dirty="0">
                <a:solidFill>
                  <a:schemeClr val="bg2">
                    <a:lumMod val="10000"/>
                  </a:schemeClr>
                </a:solidFill>
                <a:effectLst/>
              </a:rPr>
            </a:br>
            <a:r>
              <a:rPr lang="it-IT" sz="1600" b="0" u="sng" dirty="0">
                <a:solidFill>
                  <a:schemeClr val="bg2">
                    <a:lumMod val="10000"/>
                  </a:schemeClr>
                </a:solidFill>
                <a:effectLst/>
              </a:rPr>
              <a:t>materiali per canne fumarie: acciaio, pph</a:t>
            </a:r>
            <a:br>
              <a:rPr lang="it-IT" sz="1600" b="0" u="sng" dirty="0">
                <a:solidFill>
                  <a:schemeClr val="bg2">
                    <a:lumMod val="10000"/>
                  </a:schemeClr>
                </a:solidFill>
                <a:effectLst/>
              </a:rPr>
            </a:br>
            <a:br>
              <a:rPr lang="it-IT" sz="1600" b="0" u="sng" dirty="0">
                <a:solidFill>
                  <a:schemeClr val="bg2">
                    <a:lumMod val="10000"/>
                  </a:schemeClr>
                </a:solidFill>
                <a:effectLst/>
              </a:rPr>
            </a:br>
            <a:r>
              <a:rPr lang="it-IT" sz="1600" b="0" u="sng" dirty="0">
                <a:solidFill>
                  <a:schemeClr val="bg2">
                    <a:lumMod val="10000"/>
                  </a:schemeClr>
                </a:solidFill>
                <a:effectLst/>
              </a:rPr>
              <a:t>comignoli</a:t>
            </a:r>
            <a:br>
              <a:rPr lang="it-IT" sz="1600" b="0" u="sng" dirty="0">
                <a:solidFill>
                  <a:schemeClr val="bg2">
                    <a:lumMod val="10000"/>
                  </a:schemeClr>
                </a:solidFill>
                <a:effectLst/>
              </a:rPr>
            </a:br>
            <a:br>
              <a:rPr lang="it-IT" sz="1600" b="0" u="sng" dirty="0">
                <a:solidFill>
                  <a:schemeClr val="bg2">
                    <a:lumMod val="10000"/>
                  </a:schemeClr>
                </a:solidFill>
                <a:effectLst/>
              </a:rPr>
            </a:br>
            <a:r>
              <a:rPr lang="it-IT" sz="1600" b="0" u="sng" dirty="0">
                <a:solidFill>
                  <a:schemeClr val="bg2">
                    <a:lumMod val="10000"/>
                  </a:schemeClr>
                </a:solidFill>
                <a:effectLst/>
              </a:rPr>
              <a:t>tracce per posa tubazione gas rispetto la norna UNI CIG 7129</a:t>
            </a:r>
            <a:br>
              <a:rPr lang="it-IT" sz="1600" dirty="0">
                <a:solidFill>
                  <a:schemeClr val="bg2">
                    <a:lumMod val="10000"/>
                  </a:schemeClr>
                </a:solidFill>
              </a:rPr>
            </a:br>
            <a:br>
              <a:rPr lang="it-IT" sz="1600" dirty="0">
                <a:solidFill>
                  <a:schemeClr val="bg2">
                    <a:lumMod val="10000"/>
                  </a:schemeClr>
                </a:solidFill>
              </a:rPr>
            </a:br>
            <a:endParaRPr lang="it-IT" sz="3600" dirty="0">
              <a:solidFill>
                <a:schemeClr val="bg2">
                  <a:lumMod val="10000"/>
                </a:schemeClr>
              </a:solidFill>
            </a:endParaRPr>
          </a:p>
        </p:txBody>
      </p:sp>
      <p:sp>
        <p:nvSpPr>
          <p:cNvPr id="3" name="Sottotitolo 2"/>
          <p:cNvSpPr>
            <a:spLocks noGrp="1"/>
          </p:cNvSpPr>
          <p:nvPr>
            <p:ph type="subTitle" idx="1"/>
          </p:nvPr>
        </p:nvSpPr>
        <p:spPr/>
        <p:txBody>
          <a:bodyPr/>
          <a:lstStyle/>
          <a:p>
            <a:r>
              <a:rPr lang="it-IT" sz="1800" b="1" dirty="0">
                <a:solidFill>
                  <a:schemeClr val="bg2">
                    <a:lumMod val="10000"/>
                  </a:schemeClr>
                </a:solidFill>
              </a:rPr>
              <a:t>PROGRAMMA DI SUPPORTO IDRAULICO PER OPERATORI EDILI</a:t>
            </a:r>
          </a:p>
          <a:p>
            <a:endParaRPr lang="it-IT"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1124744"/>
            <a:ext cx="2142078" cy="165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magine 4" descr="C:\Users\claudio\Desktop\imagesH7VP2NF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16" y="6026016"/>
            <a:ext cx="1044000" cy="828000"/>
          </a:xfrm>
          <a:prstGeom prst="rect">
            <a:avLst/>
          </a:prstGeom>
          <a:noFill/>
          <a:ln>
            <a:noFill/>
          </a:ln>
        </p:spPr>
      </p:pic>
      <p:sp>
        <p:nvSpPr>
          <p:cNvPr id="8" name="Segnaposto numero diapositiva 7"/>
          <p:cNvSpPr>
            <a:spLocks noGrp="1"/>
          </p:cNvSpPr>
          <p:nvPr>
            <p:ph type="sldNum" sz="quarter" idx="12"/>
          </p:nvPr>
        </p:nvSpPr>
        <p:spPr/>
        <p:txBody>
          <a:bodyPr/>
          <a:lstStyle/>
          <a:p>
            <a:fld id="{C8E2E30F-CAFE-48AE-ADBF-BC7A57BE7447}" type="slidenum">
              <a:rPr lang="it-IT" smtClean="0"/>
              <a:pPr/>
              <a:t>79</a:t>
            </a:fld>
            <a:endParaRPr lang="it-IT" dirty="0"/>
          </a:p>
        </p:txBody>
      </p:sp>
    </p:spTree>
    <p:extLst>
      <p:ext uri="{BB962C8B-B14F-4D97-AF65-F5344CB8AC3E}">
        <p14:creationId xmlns:p14="http://schemas.microsoft.com/office/powerpoint/2010/main" val="3372317749"/>
      </p:ext>
    </p:extLst>
  </p:cSld>
  <p:clrMapOvr>
    <a:overrideClrMapping bg1="lt1" tx1="dk1" bg2="lt2" tx2="dk2" accent1="accent1" accent2="accent2" accent3="accent3" accent4="accent4" accent5="accent5" accent6="accent6" hlink="hlink" folHlink="folHlink"/>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216152" y="1196752"/>
            <a:ext cx="7532312" cy="5204049"/>
          </a:xfrm>
        </p:spPr>
        <p:txBody>
          <a:bodyPr/>
          <a:lstStyle/>
          <a:p>
            <a:r>
              <a:rPr lang="it-IT" sz="2000" b="0" dirty="0">
                <a:solidFill>
                  <a:srgbClr val="000000"/>
                </a:solidFill>
                <a:effectLst/>
              </a:rPr>
              <a:t>Se un cliente vi chiama per assemblare un caminetto a legna, si dovranno rispettare alcuni principi di funzionamento ed installazione</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672" y="2095306"/>
            <a:ext cx="6547341" cy="37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80</a:t>
            </a:fld>
            <a:endParaRPr lang="it-IT" dirty="0"/>
          </a:p>
        </p:txBody>
      </p:sp>
    </p:spTree>
    <p:extLst>
      <p:ext uri="{BB962C8B-B14F-4D97-AF65-F5344CB8AC3E}">
        <p14:creationId xmlns:p14="http://schemas.microsoft.com/office/powerpoint/2010/main" val="22251771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È severamente vietato installare caminetti nei locali dove sono installate caldaie a gas a camera aperta</a:t>
            </a: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71"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7650" y="1584325"/>
            <a:ext cx="6108700" cy="3687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81</a:t>
            </a:fld>
            <a:endParaRPr lang="it-IT" dirty="0"/>
          </a:p>
        </p:txBody>
      </p:sp>
    </p:spTree>
    <p:extLst>
      <p:ext uri="{BB962C8B-B14F-4D97-AF65-F5344CB8AC3E}">
        <p14:creationId xmlns:p14="http://schemas.microsoft.com/office/powerpoint/2010/main" val="20861232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Durante il lavoro si dovrà predisporre una presa di aria inferiore collegata la griglia per favorire l’afflusso d’aria per la combustione e quindi aumentare il tiraggio</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71"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204864"/>
            <a:ext cx="3865337" cy="442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4580" b="44901"/>
          <a:stretch/>
        </p:blipFill>
        <p:spPr bwMode="auto">
          <a:xfrm>
            <a:off x="1475656" y="2259873"/>
            <a:ext cx="2261602" cy="410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82</a:t>
            </a:fld>
            <a:endParaRPr lang="it-IT" dirty="0"/>
          </a:p>
        </p:txBody>
      </p:sp>
    </p:spTree>
    <p:extLst>
      <p:ext uri="{BB962C8B-B14F-4D97-AF65-F5344CB8AC3E}">
        <p14:creationId xmlns:p14="http://schemas.microsoft.com/office/powerpoint/2010/main" val="3137286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Nell’installare  un caminetto a legna, si dovrà tenere conto che il fumo in uscita, incontri meno ostacoli possibili, per non pregiudicare il tiraggio e di conseguenza ristagnare il fumo nell’ambiente</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2002" y="1340768"/>
            <a:ext cx="7402527" cy="29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83</a:t>
            </a:fld>
            <a:endParaRPr lang="it-IT" dirty="0"/>
          </a:p>
        </p:txBody>
      </p:sp>
    </p:spTree>
    <p:extLst>
      <p:ext uri="{BB962C8B-B14F-4D97-AF65-F5344CB8AC3E}">
        <p14:creationId xmlns:p14="http://schemas.microsoft.com/office/powerpoint/2010/main" val="15856313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Assolutamente da evitare, per non compromettere il tiraggio</a:t>
            </a:r>
            <a:br>
              <a:rPr lang="it-IT" sz="2000" b="0" dirty="0">
                <a:solidFill>
                  <a:srgbClr val="000000"/>
                </a:solidFill>
                <a:effectLst/>
              </a:rPr>
            </a:br>
            <a:r>
              <a:rPr lang="it-IT" sz="2000" b="0" dirty="0">
                <a:solidFill>
                  <a:srgbClr val="000000"/>
                </a:solidFill>
                <a:effectLst/>
              </a:rPr>
              <a:t> del caminetto, è necessario mantenere costante il Ø del tubo</a:t>
            </a: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4" name="Picture 2" descr="D:\picture-32143-column[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1306" y="1196752"/>
            <a:ext cx="6000750" cy="4105275"/>
          </a:xfrm>
          <a:prstGeom prst="rect">
            <a:avLst/>
          </a:prstGeom>
          <a:noFill/>
          <a:extLst>
            <a:ext uri="{909E8E84-426E-40DD-AFC4-6F175D3DCCD1}">
              <a14:hiddenFill xmlns:a14="http://schemas.microsoft.com/office/drawing/2010/main">
                <a:solidFill>
                  <a:srgbClr val="FFFFFF"/>
                </a:solidFill>
              </a14:hiddenFill>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84</a:t>
            </a:fld>
            <a:endParaRPr lang="it-IT" dirty="0"/>
          </a:p>
        </p:txBody>
      </p:sp>
    </p:spTree>
    <p:extLst>
      <p:ext uri="{BB962C8B-B14F-4D97-AF65-F5344CB8AC3E}">
        <p14:creationId xmlns:p14="http://schemas.microsoft.com/office/powerpoint/2010/main" val="17590612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Se si installa una canna fumaria che attraversa un tetto in legno, si dovrà isolare il passaggio con una guaina in acciaio inox, per evitare il contatto diretto e quindi  il pericolo di incendio.</a:t>
            </a:r>
            <a:br>
              <a:rPr lang="it-IT" sz="2000" b="0" dirty="0">
                <a:solidFill>
                  <a:srgbClr val="000000"/>
                </a:solidFill>
                <a:effectLst/>
              </a:rPr>
            </a:b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1680" y="1340768"/>
            <a:ext cx="2590800" cy="298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1556792"/>
            <a:ext cx="2371725"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85</a:t>
            </a:fld>
            <a:endParaRPr lang="it-IT" dirty="0"/>
          </a:p>
        </p:txBody>
      </p:sp>
    </p:spTree>
    <p:extLst>
      <p:ext uri="{BB962C8B-B14F-4D97-AF65-F5344CB8AC3E}">
        <p14:creationId xmlns:p14="http://schemas.microsoft.com/office/powerpoint/2010/main" val="4302275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3" name="Picture 5" descr="C:\Users\claudio\Desktop\gas fioravanti\tubo inox.jpg"/>
          <p:cNvPicPr>
            <a:picLocks noChangeAspect="1" noChangeArrowheads="1"/>
          </p:cNvPicPr>
          <p:nvPr/>
        </p:nvPicPr>
        <p:blipFill>
          <a:blip r:embed="rId2" cstate="print">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rcRect/>
          <a:stretch>
            <a:fillRect/>
          </a:stretch>
        </p:blipFill>
        <p:spPr bwMode="auto">
          <a:xfrm>
            <a:off x="5076056" y="1162030"/>
            <a:ext cx="3539832" cy="486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p:cNvSpPr>
            <a:spLocks noGrp="1"/>
          </p:cNvSpPr>
          <p:nvPr>
            <p:ph type="ctrTitle"/>
          </p:nvPr>
        </p:nvSpPr>
        <p:spPr/>
        <p:txBody>
          <a:bodyPr/>
          <a:lstStyle/>
          <a:p>
            <a:r>
              <a:rPr lang="it-IT" sz="2000" b="0" dirty="0">
                <a:solidFill>
                  <a:srgbClr val="000000"/>
                </a:solidFill>
                <a:effectLst/>
              </a:rPr>
              <a:t>Le canne fumarie sono da realizzare con</a:t>
            </a:r>
            <a:br>
              <a:rPr lang="it-IT" sz="2000" b="0" dirty="0">
                <a:solidFill>
                  <a:srgbClr val="000000"/>
                </a:solidFill>
                <a:effectLst/>
              </a:rPr>
            </a:br>
            <a:r>
              <a:rPr lang="it-IT" sz="2000" b="0" dirty="0">
                <a:solidFill>
                  <a:srgbClr val="000000"/>
                </a:solidFill>
                <a:effectLst/>
              </a:rPr>
              <a:t>tubo in acciaio inox AISI 316 T  compresa</a:t>
            </a:r>
            <a:br>
              <a:rPr lang="it-IT" sz="2000" b="0" dirty="0">
                <a:solidFill>
                  <a:srgbClr val="000000"/>
                </a:solidFill>
                <a:effectLst/>
              </a:rPr>
            </a:br>
            <a:r>
              <a:rPr lang="it-IT" sz="2000" b="0" dirty="0">
                <a:solidFill>
                  <a:srgbClr val="000000"/>
                </a:solidFill>
                <a:effectLst/>
              </a:rPr>
              <a:t>la raccorderia e le guarnizioni di tenuta</a:t>
            </a:r>
            <a:br>
              <a:rPr lang="it-IT" sz="2000" b="0" dirty="0">
                <a:solidFill>
                  <a:srgbClr val="000000"/>
                </a:solidFill>
                <a:effectLst/>
              </a:rPr>
            </a:br>
            <a:r>
              <a:rPr lang="it-IT" sz="2000" b="0" dirty="0">
                <a:solidFill>
                  <a:srgbClr val="000000"/>
                </a:solidFill>
                <a:effectLst/>
              </a:rPr>
              <a:t>che devono resistere alle alte temperature.</a:t>
            </a:r>
            <a:br>
              <a:rPr lang="it-IT" sz="2000" b="0" dirty="0">
                <a:solidFill>
                  <a:srgbClr val="000000"/>
                </a:solidFill>
                <a:effectLst/>
              </a:rPr>
            </a:br>
            <a:r>
              <a:rPr lang="it-IT" sz="2000" b="0" dirty="0">
                <a:solidFill>
                  <a:srgbClr val="000000"/>
                </a:solidFill>
                <a:effectLst/>
              </a:rPr>
              <a:t>Se utilizzato per intubare una precedente</a:t>
            </a:r>
            <a:br>
              <a:rPr lang="it-IT" sz="2000" b="0" dirty="0">
                <a:solidFill>
                  <a:srgbClr val="000000"/>
                </a:solidFill>
                <a:effectLst/>
              </a:rPr>
            </a:br>
            <a:r>
              <a:rPr lang="it-IT" sz="2000" b="0" dirty="0">
                <a:solidFill>
                  <a:srgbClr val="000000"/>
                </a:solidFill>
                <a:effectLst/>
              </a:rPr>
              <a:t>canna in muratura è sufficiente utilizzare</a:t>
            </a:r>
            <a:br>
              <a:rPr lang="it-IT" sz="2000" b="0" dirty="0">
                <a:solidFill>
                  <a:srgbClr val="000000"/>
                </a:solidFill>
                <a:effectLst/>
              </a:rPr>
            </a:br>
            <a:r>
              <a:rPr lang="it-IT" sz="2000" b="0" dirty="0">
                <a:solidFill>
                  <a:srgbClr val="000000"/>
                </a:solidFill>
                <a:effectLst/>
              </a:rPr>
              <a:t>tubo a semplice parete, mentre se la canna</a:t>
            </a:r>
            <a:br>
              <a:rPr lang="it-IT" sz="2000" b="0" dirty="0">
                <a:solidFill>
                  <a:srgbClr val="000000"/>
                </a:solidFill>
                <a:effectLst/>
              </a:rPr>
            </a:br>
            <a:r>
              <a:rPr lang="it-IT" sz="2000" b="0" dirty="0">
                <a:solidFill>
                  <a:srgbClr val="000000"/>
                </a:solidFill>
                <a:effectLst/>
              </a:rPr>
              <a:t>è da posare in esterno, nuova, si utilizzerà la </a:t>
            </a:r>
            <a:br>
              <a:rPr lang="it-IT" sz="2000" b="0" dirty="0">
                <a:solidFill>
                  <a:srgbClr val="000000"/>
                </a:solidFill>
                <a:effectLst/>
              </a:rPr>
            </a:br>
            <a:r>
              <a:rPr lang="it-IT" sz="2000" b="0" dirty="0">
                <a:solidFill>
                  <a:srgbClr val="000000"/>
                </a:solidFill>
                <a:effectLst/>
              </a:rPr>
              <a:t>doppia parete con coibentazione</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74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5976" y="4411895"/>
            <a:ext cx="1683954" cy="16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91680" y="4235675"/>
            <a:ext cx="1809102"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egnaposto numero diapositiva 9"/>
          <p:cNvSpPr>
            <a:spLocks noGrp="1"/>
          </p:cNvSpPr>
          <p:nvPr>
            <p:ph type="sldNum" sz="quarter" idx="12"/>
          </p:nvPr>
        </p:nvSpPr>
        <p:spPr/>
        <p:txBody>
          <a:bodyPr/>
          <a:lstStyle/>
          <a:p>
            <a:fld id="{C8E2E30F-CAFE-48AE-ADBF-BC7A57BE7447}" type="slidenum">
              <a:rPr lang="it-IT" smtClean="0"/>
              <a:pPr/>
              <a:t>86</a:t>
            </a:fld>
            <a:endParaRPr lang="it-IT" dirty="0"/>
          </a:p>
        </p:txBody>
      </p:sp>
    </p:spTree>
    <p:extLst>
      <p:ext uri="{BB962C8B-B14F-4D97-AF65-F5344CB8AC3E}">
        <p14:creationId xmlns:p14="http://schemas.microsoft.com/office/powerpoint/2010/main" val="3175529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                    Operazioni di intubamento su tetto piano</a:t>
            </a:r>
            <a:br>
              <a:rPr lang="it-IT" sz="2000" b="0" dirty="0">
                <a:solidFill>
                  <a:srgbClr val="000000"/>
                </a:solidFill>
                <a:effectLst/>
              </a:rPr>
            </a:br>
            <a:r>
              <a:rPr lang="it-IT" sz="2000" b="0" dirty="0">
                <a:solidFill>
                  <a:srgbClr val="000000"/>
                </a:solidFill>
                <a:effectLst/>
              </a:rPr>
              <a:t>è necessario operare in sicurezza ancorati con dispositivi di sicurezza </a:t>
            </a: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687" y="1124744"/>
            <a:ext cx="6192689" cy="43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87</a:t>
            </a:fld>
            <a:endParaRPr lang="it-IT" dirty="0"/>
          </a:p>
        </p:txBody>
      </p:sp>
    </p:spTree>
    <p:extLst>
      <p:ext uri="{BB962C8B-B14F-4D97-AF65-F5344CB8AC3E}">
        <p14:creationId xmlns:p14="http://schemas.microsoft.com/office/powerpoint/2010/main" val="14273257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B8EC3BB2-5EC0-C50C-33AE-021FF5D7B750}"/>
              </a:ext>
            </a:extLst>
          </p:cNvPr>
          <p:cNvSpPr>
            <a:spLocks noGrp="1"/>
          </p:cNvSpPr>
          <p:nvPr>
            <p:ph type="sldNum" sz="quarter" idx="11"/>
          </p:nvPr>
        </p:nvSpPr>
        <p:spPr/>
        <p:txBody>
          <a:bodyPr/>
          <a:lstStyle/>
          <a:p>
            <a:fld id="{C8E2E30F-CAFE-48AE-ADBF-BC7A57BE7447}" type="slidenum">
              <a:rPr lang="it-IT" smtClean="0"/>
              <a:pPr/>
              <a:t>88</a:t>
            </a:fld>
            <a:endParaRPr lang="it-IT" dirty="0"/>
          </a:p>
        </p:txBody>
      </p:sp>
      <p:sp>
        <p:nvSpPr>
          <p:cNvPr id="7" name="CasellaDiTesto 6">
            <a:extLst>
              <a:ext uri="{FF2B5EF4-FFF2-40B4-BE49-F238E27FC236}">
                <a16:creationId xmlns:a16="http://schemas.microsoft.com/office/drawing/2014/main" id="{C7976ED5-714A-0A63-D9CF-6D430FAF7FD7}"/>
              </a:ext>
            </a:extLst>
          </p:cNvPr>
          <p:cNvSpPr txBox="1"/>
          <p:nvPr/>
        </p:nvSpPr>
        <p:spPr>
          <a:xfrm>
            <a:off x="4283968" y="1052736"/>
            <a:ext cx="4402832" cy="5632311"/>
          </a:xfrm>
          <a:prstGeom prst="rect">
            <a:avLst/>
          </a:prstGeom>
          <a:noFill/>
        </p:spPr>
        <p:txBody>
          <a:bodyPr wrap="square" rtlCol="0">
            <a:spAutoFit/>
          </a:bodyPr>
          <a:lstStyle/>
          <a:p>
            <a:r>
              <a:rPr lang="it-IT" b="1" dirty="0"/>
              <a:t>Solo per caldaie a camera aperta </a:t>
            </a:r>
            <a:r>
              <a:rPr lang="it-IT" dirty="0"/>
              <a:t>troviamo le </a:t>
            </a:r>
            <a:r>
              <a:rPr lang="it-IT" b="1" dirty="0"/>
              <a:t>canne fumarie Shunt, </a:t>
            </a:r>
            <a:r>
              <a:rPr lang="it-IT" dirty="0"/>
              <a:t>installate per lo più negli anni 70/80, con più apparecchi a gas collegati allo stesso condotto primario da vari condotti secondari.</a:t>
            </a:r>
          </a:p>
          <a:p>
            <a:r>
              <a:rPr lang="it-IT" dirty="0"/>
              <a:t>NON sono intubabili, se non l’ultimo piano, e funzionano per tiraggio naturale</a:t>
            </a:r>
          </a:p>
          <a:p>
            <a:r>
              <a:rPr lang="it-IT" dirty="0"/>
              <a:t>Nel tratto terminale a tetto devono avere almeno tre metri di canna fumaria per consentire il funzionamento corretto dell’ultimo piano</a:t>
            </a:r>
          </a:p>
          <a:p>
            <a:r>
              <a:rPr lang="it-IT" dirty="0"/>
              <a:t>Erano soluzioni per lo più finalizzate a risparmiare nei costi e nello spazio occupato all’interno degli appartamenti.</a:t>
            </a:r>
          </a:p>
          <a:p>
            <a:r>
              <a:rPr lang="it-IT" dirty="0"/>
              <a:t>In queste canne è possibile installare solo e tutte caldaie a camera aperta, altrimenti si deve con autorizzazione comunale e condominiale installare delle canne singole a doppia parete esterne al palazzo.</a:t>
            </a:r>
          </a:p>
          <a:p>
            <a:endParaRPr lang="it-IT" dirty="0"/>
          </a:p>
        </p:txBody>
      </p:sp>
      <p:pic>
        <p:nvPicPr>
          <p:cNvPr id="10" name="Segnaposto contenuto 9">
            <a:extLst>
              <a:ext uri="{FF2B5EF4-FFF2-40B4-BE49-F238E27FC236}">
                <a16:creationId xmlns:a16="http://schemas.microsoft.com/office/drawing/2014/main" id="{301844A3-9BFE-32B3-D880-0882EB88526F}"/>
              </a:ext>
            </a:extLst>
          </p:cNvPr>
          <p:cNvPicPr>
            <a:picLocks noGrp="1" noChangeAspect="1"/>
          </p:cNvPicPr>
          <p:nvPr>
            <p:ph idx="1"/>
          </p:nvPr>
        </p:nvPicPr>
        <p:blipFill>
          <a:blip r:embed="rId2"/>
          <a:stretch>
            <a:fillRect/>
          </a:stretch>
        </p:blipFill>
        <p:spPr>
          <a:xfrm>
            <a:off x="652800" y="1158697"/>
            <a:ext cx="3559160" cy="5014311"/>
          </a:xfrm>
          <a:prstGeom prst="rect">
            <a:avLst/>
          </a:prstGeom>
        </p:spPr>
      </p:pic>
      <p:sp>
        <p:nvSpPr>
          <p:cNvPr id="13" name="CasellaDiTesto 12">
            <a:extLst>
              <a:ext uri="{FF2B5EF4-FFF2-40B4-BE49-F238E27FC236}">
                <a16:creationId xmlns:a16="http://schemas.microsoft.com/office/drawing/2014/main" id="{A32C2DE6-D00E-D869-C6A9-C753406D631F}"/>
              </a:ext>
            </a:extLst>
          </p:cNvPr>
          <p:cNvSpPr txBox="1"/>
          <p:nvPr/>
        </p:nvSpPr>
        <p:spPr>
          <a:xfrm>
            <a:off x="1403648" y="315660"/>
            <a:ext cx="6449144" cy="369332"/>
          </a:xfrm>
          <a:prstGeom prst="rect">
            <a:avLst/>
          </a:prstGeom>
          <a:noFill/>
        </p:spPr>
        <p:txBody>
          <a:bodyPr wrap="square" rtlCol="0">
            <a:spAutoFit/>
          </a:bodyPr>
          <a:lstStyle/>
          <a:p>
            <a:pPr lvl="0"/>
            <a:r>
              <a:rPr lang="it-IT" sz="1800" b="1" dirty="0">
                <a:solidFill>
                  <a:srgbClr val="E8DED8">
                    <a:lumMod val="10000"/>
                  </a:srgbClr>
                </a:solidFill>
              </a:rPr>
              <a:t>PROGRAMMA DI SUPPORTO IDRAULICO PER OPERATORI EDILI</a:t>
            </a:r>
          </a:p>
        </p:txBody>
      </p:sp>
      <p:pic>
        <p:nvPicPr>
          <p:cNvPr id="2" name="Picture 2">
            <a:extLst>
              <a:ext uri="{FF2B5EF4-FFF2-40B4-BE49-F238E27FC236}">
                <a16:creationId xmlns:a16="http://schemas.microsoft.com/office/drawing/2014/main" id="{5816ACD9-69F0-7FEA-2620-B92844C7F3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31522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F13AA4-03FD-F6BF-FAF8-335FA35F6821}"/>
              </a:ext>
            </a:extLst>
          </p:cNvPr>
          <p:cNvSpPr>
            <a:spLocks noGrp="1"/>
          </p:cNvSpPr>
          <p:nvPr>
            <p:ph type="title"/>
          </p:nvPr>
        </p:nvSpPr>
        <p:spPr>
          <a:xfrm>
            <a:off x="3779912" y="1268760"/>
            <a:ext cx="4678287" cy="4968552"/>
          </a:xfrm>
        </p:spPr>
        <p:txBody>
          <a:bodyPr/>
          <a:lstStyle/>
          <a:p>
            <a:r>
              <a:rPr kumimoji="0" lang="it-IT" sz="2000" b="0" i="0" u="none" strike="noStrike" kern="1200" cap="none" spc="0" normalizeH="0" baseline="0" noProof="0" dirty="0">
                <a:ln>
                  <a:noFill/>
                </a:ln>
                <a:solidFill>
                  <a:prstClr val="black"/>
                </a:solidFill>
                <a:effectLst/>
                <a:uLnTx/>
                <a:uFillTx/>
                <a:latin typeface="Calibri" panose="020F0502020204030204"/>
                <a:ea typeface="+mj-ea"/>
                <a:cs typeface="+mj-cs"/>
              </a:rPr>
              <a:t>Dovendo sostituire tutte le caldaie collegate alla vecchia canna fumaria di tipo Shunt si può, o realizzare tante canne fumarie singole a doppia parete esterne all’edificio oppure una unica singola canna fumaria ramificata più grande di diametro, dove fare confluire tutte le nuove caldaie a camera stagna a condensazione di ultima generazione raccordando in fogna lo scarico condensa.</a:t>
            </a:r>
            <a:br>
              <a:rPr kumimoji="0" lang="it-IT" sz="2000" b="0" i="0" u="none" strike="noStrike" kern="1200" cap="none" spc="0" normalizeH="0" baseline="0" noProof="0" dirty="0">
                <a:ln>
                  <a:noFill/>
                </a:ln>
                <a:solidFill>
                  <a:prstClr val="black"/>
                </a:solidFill>
                <a:effectLst/>
                <a:uLnTx/>
                <a:uFillTx/>
                <a:latin typeface="Calibri" panose="020F0502020204030204"/>
                <a:ea typeface="+mj-ea"/>
                <a:cs typeface="+mj-cs"/>
              </a:rPr>
            </a:br>
            <a:br>
              <a:rPr kumimoji="0" lang="it-IT" sz="2000" b="0" i="0" u="none" strike="noStrike" kern="1200" cap="none" spc="0" normalizeH="0" baseline="0" noProof="0" dirty="0">
                <a:ln>
                  <a:noFill/>
                </a:ln>
                <a:solidFill>
                  <a:prstClr val="black"/>
                </a:solidFill>
                <a:effectLst/>
                <a:uLnTx/>
                <a:uFillTx/>
                <a:latin typeface="Calibri" panose="020F0502020204030204"/>
                <a:ea typeface="+mj-ea"/>
                <a:cs typeface="+mj-cs"/>
              </a:rPr>
            </a:br>
            <a:r>
              <a:rPr kumimoji="0" lang="it-IT" sz="2000" b="0" i="0" u="none" strike="noStrike" kern="1200" cap="none" spc="0" normalizeH="0" baseline="0" noProof="0" dirty="0">
                <a:ln>
                  <a:noFill/>
                </a:ln>
                <a:solidFill>
                  <a:prstClr val="black"/>
                </a:solidFill>
                <a:effectLst/>
                <a:uLnTx/>
                <a:uFillTx/>
                <a:latin typeface="Calibri" panose="020F0502020204030204"/>
                <a:ea typeface="+mj-ea"/>
                <a:cs typeface="+mj-cs"/>
              </a:rPr>
              <a:t>Per realizzare questo lavoro serve che tutti i condomini siano d’accordo e contribuiscano alle spese, presentando in comune un progetto per variazione estetica della facciata.</a:t>
            </a:r>
            <a:endParaRPr lang="it-IT" sz="2000" b="0" dirty="0">
              <a:effectLst/>
              <a:latin typeface="+mn-lt"/>
            </a:endParaRPr>
          </a:p>
        </p:txBody>
      </p:sp>
      <p:pic>
        <p:nvPicPr>
          <p:cNvPr id="5" name="Segnaposto contenuto 4">
            <a:extLst>
              <a:ext uri="{FF2B5EF4-FFF2-40B4-BE49-F238E27FC236}">
                <a16:creationId xmlns:a16="http://schemas.microsoft.com/office/drawing/2014/main" id="{C9B29C82-C8D9-B1FA-EFE8-62CE4A62CB87}"/>
              </a:ext>
            </a:extLst>
          </p:cNvPr>
          <p:cNvPicPr>
            <a:picLocks noGrp="1" noChangeAspect="1"/>
          </p:cNvPicPr>
          <p:nvPr>
            <p:ph idx="1"/>
          </p:nvPr>
        </p:nvPicPr>
        <p:blipFill>
          <a:blip r:embed="rId2"/>
          <a:stretch>
            <a:fillRect/>
          </a:stretch>
        </p:blipFill>
        <p:spPr>
          <a:xfrm>
            <a:off x="1042987" y="692696"/>
            <a:ext cx="2736924" cy="6165304"/>
          </a:xfrm>
          <a:prstGeom prst="rect">
            <a:avLst/>
          </a:prstGeom>
        </p:spPr>
      </p:pic>
      <p:sp>
        <p:nvSpPr>
          <p:cNvPr id="4" name="Segnaposto numero diapositiva 3">
            <a:extLst>
              <a:ext uri="{FF2B5EF4-FFF2-40B4-BE49-F238E27FC236}">
                <a16:creationId xmlns:a16="http://schemas.microsoft.com/office/drawing/2014/main" id="{B22E81B3-C8B0-2EDB-A01D-F6B1729C46F3}"/>
              </a:ext>
            </a:extLst>
          </p:cNvPr>
          <p:cNvSpPr>
            <a:spLocks noGrp="1"/>
          </p:cNvSpPr>
          <p:nvPr>
            <p:ph type="sldNum" sz="quarter" idx="11"/>
          </p:nvPr>
        </p:nvSpPr>
        <p:spPr/>
        <p:txBody>
          <a:bodyPr/>
          <a:lstStyle/>
          <a:p>
            <a:fld id="{C8E2E30F-CAFE-48AE-ADBF-BC7A57BE7447}" type="slidenum">
              <a:rPr lang="it-IT" smtClean="0"/>
              <a:pPr/>
              <a:t>89</a:t>
            </a:fld>
            <a:endParaRPr lang="it-IT" dirty="0"/>
          </a:p>
        </p:txBody>
      </p:sp>
      <p:sp>
        <p:nvSpPr>
          <p:cNvPr id="6" name="CasellaDiTesto 5">
            <a:extLst>
              <a:ext uri="{FF2B5EF4-FFF2-40B4-BE49-F238E27FC236}">
                <a16:creationId xmlns:a16="http://schemas.microsoft.com/office/drawing/2014/main" id="{E4B9621F-ACFA-3627-01C7-43263A15211E}"/>
              </a:ext>
            </a:extLst>
          </p:cNvPr>
          <p:cNvSpPr txBox="1"/>
          <p:nvPr/>
        </p:nvSpPr>
        <p:spPr>
          <a:xfrm>
            <a:off x="1043608" y="404664"/>
            <a:ext cx="7414592" cy="369332"/>
          </a:xfrm>
          <a:prstGeom prst="rect">
            <a:avLst/>
          </a:prstGeom>
          <a:noFill/>
        </p:spPr>
        <p:txBody>
          <a:bodyPr wrap="square" rtlCol="0">
            <a:spAutoFit/>
          </a:bodyPr>
          <a:lstStyle/>
          <a:p>
            <a:pPr lvl="0"/>
            <a:r>
              <a:rPr lang="it-IT" sz="1800" b="1">
                <a:solidFill>
                  <a:srgbClr val="E8DED8">
                    <a:lumMod val="10000"/>
                  </a:srgbClr>
                </a:solidFill>
              </a:rPr>
              <a:t>PROGRAMMA DI SUPPORTO IDRAULICO PER OPERATORI EDILI</a:t>
            </a:r>
            <a:endParaRPr lang="it-IT" sz="1800" b="1" dirty="0">
              <a:solidFill>
                <a:srgbClr val="E8DED8">
                  <a:lumMod val="10000"/>
                </a:srgbClr>
              </a:solidFill>
            </a:endParaRPr>
          </a:p>
        </p:txBody>
      </p:sp>
      <p:pic>
        <p:nvPicPr>
          <p:cNvPr id="7" name="Picture 2">
            <a:extLst>
              <a:ext uri="{FF2B5EF4-FFF2-40B4-BE49-F238E27FC236}">
                <a16:creationId xmlns:a16="http://schemas.microsoft.com/office/drawing/2014/main" id="{9399E6C3-C55A-6AE7-4076-6FDD6A77EC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08368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Montaggio della conversa sul tetto</a:t>
            </a:r>
            <a:br>
              <a:rPr lang="it-IT" sz="2000" b="0" dirty="0">
                <a:solidFill>
                  <a:srgbClr val="000000"/>
                </a:solidFill>
                <a:effectLst/>
              </a:rPr>
            </a:br>
            <a:br>
              <a:rPr lang="it-IT" sz="2000" b="0" dirty="0">
                <a:solidFill>
                  <a:srgbClr val="000000"/>
                </a:solidFill>
                <a:effectLst/>
              </a:rPr>
            </a:br>
            <a:r>
              <a:rPr lang="it-IT" sz="2000" b="0" dirty="0">
                <a:solidFill>
                  <a:srgbClr val="000000"/>
                </a:solidFill>
                <a:effectLst/>
              </a:rPr>
              <a:t>è presente la fune di ancoraggio</a:t>
            </a:r>
            <a:br>
              <a:rPr lang="it-IT" sz="2000" b="0" dirty="0">
                <a:effectLst/>
              </a:rPr>
            </a:br>
            <a:br>
              <a:rPr lang="it-IT" sz="2000" b="0" dirty="0">
                <a:effectLst/>
              </a:rPr>
            </a:br>
            <a:br>
              <a:rPr lang="it-IT" sz="2000" b="0" dirty="0">
                <a:effectLst/>
              </a:rPr>
            </a:br>
            <a:r>
              <a:rPr lang="it-IT" sz="2000" b="0" dirty="0">
                <a:effectLst/>
              </a:rPr>
              <a:t>                                                                     </a:t>
            </a:r>
            <a:r>
              <a:rPr lang="it-IT" sz="2000" b="0" dirty="0">
                <a:solidFill>
                  <a:srgbClr val="000000"/>
                </a:solidFill>
                <a:effectLst/>
              </a:rPr>
              <a:t>vari componenti di una canna</a:t>
            </a: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2800" y="1340768"/>
            <a:ext cx="3600000" cy="27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6056" y="1096962"/>
            <a:ext cx="3548063" cy="493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90</a:t>
            </a:fld>
            <a:endParaRPr lang="it-IT" dirty="0"/>
          </a:p>
        </p:txBody>
      </p:sp>
    </p:spTree>
    <p:extLst>
      <p:ext uri="{BB962C8B-B14F-4D97-AF65-F5344CB8AC3E}">
        <p14:creationId xmlns:p14="http://schemas.microsoft.com/office/powerpoint/2010/main" val="2140472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1800" b="0" dirty="0">
                <a:solidFill>
                  <a:srgbClr val="000000"/>
                </a:solidFill>
                <a:effectLst/>
              </a:rPr>
              <a:t>Una canna fumaria che non vorrei ma vedere installata…almeno da voi</a:t>
            </a:r>
            <a:br>
              <a:rPr lang="it-IT" sz="1800" b="0" dirty="0">
                <a:solidFill>
                  <a:srgbClr val="000000"/>
                </a:solidFill>
                <a:effectLst/>
              </a:rPr>
            </a:br>
            <a:br>
              <a:rPr lang="it-IT" sz="1800" b="0" dirty="0">
                <a:solidFill>
                  <a:srgbClr val="000000"/>
                </a:solidFill>
                <a:effectLst/>
              </a:rPr>
            </a:br>
            <a:endParaRPr lang="it-IT" sz="18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descr="C:\Users\claudio\Desktop\idrobestialità\picture-23477-column[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2516" y="1052736"/>
            <a:ext cx="5832648" cy="4140000"/>
          </a:xfrm>
          <a:prstGeom prst="rect">
            <a:avLst/>
          </a:prstGeom>
          <a:noFill/>
          <a:extLst>
            <a:ext uri="{909E8E84-426E-40DD-AFC4-6F175D3DCCD1}">
              <a14:hiddenFill xmlns:a14="http://schemas.microsoft.com/office/drawing/2010/main">
                <a:solidFill>
                  <a:srgbClr val="FFFFFF"/>
                </a:solidFill>
              </a14:hiddenFill>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91</a:t>
            </a:fld>
            <a:endParaRPr lang="it-IT" dirty="0"/>
          </a:p>
        </p:txBody>
      </p:sp>
    </p:spTree>
    <p:extLst>
      <p:ext uri="{BB962C8B-B14F-4D97-AF65-F5344CB8AC3E}">
        <p14:creationId xmlns:p14="http://schemas.microsoft.com/office/powerpoint/2010/main" val="41615561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Di solito al muratore vengono</a:t>
            </a:r>
            <a:br>
              <a:rPr lang="it-IT" sz="2000" b="0" dirty="0">
                <a:solidFill>
                  <a:srgbClr val="000000"/>
                </a:solidFill>
                <a:effectLst/>
              </a:rPr>
            </a:br>
            <a:r>
              <a:rPr lang="it-IT" sz="2000" b="0" dirty="0">
                <a:solidFill>
                  <a:srgbClr val="000000"/>
                </a:solidFill>
                <a:effectLst/>
              </a:rPr>
              <a:t>affidati due tipi di lavoro senza</a:t>
            </a:r>
            <a:br>
              <a:rPr lang="it-IT" sz="2000" b="0" dirty="0">
                <a:solidFill>
                  <a:srgbClr val="000000"/>
                </a:solidFill>
                <a:effectLst/>
              </a:rPr>
            </a:br>
            <a:r>
              <a:rPr lang="it-IT" sz="2000" b="0" dirty="0">
                <a:solidFill>
                  <a:srgbClr val="000000"/>
                </a:solidFill>
                <a:effectLst/>
              </a:rPr>
              <a:t>sapere come realizzarli e cioè:</a:t>
            </a:r>
            <a:br>
              <a:rPr lang="it-IT" sz="2000" b="0" dirty="0">
                <a:solidFill>
                  <a:srgbClr val="000000"/>
                </a:solidFill>
                <a:effectLst/>
              </a:rPr>
            </a:br>
            <a:r>
              <a:rPr lang="it-IT" sz="2000" b="0" dirty="0">
                <a:solidFill>
                  <a:srgbClr val="000000"/>
                </a:solidFill>
                <a:effectLst/>
              </a:rPr>
              <a:t>il foro di ventilazione aria alla</a:t>
            </a:r>
            <a:br>
              <a:rPr lang="it-IT" sz="2000" b="0" dirty="0">
                <a:solidFill>
                  <a:srgbClr val="000000"/>
                </a:solidFill>
                <a:effectLst/>
              </a:rPr>
            </a:br>
            <a:r>
              <a:rPr lang="it-IT" sz="2000" b="0" dirty="0">
                <a:solidFill>
                  <a:srgbClr val="000000"/>
                </a:solidFill>
                <a:effectLst/>
              </a:rPr>
              <a:t>cucina e la canna fumaria di</a:t>
            </a:r>
            <a:br>
              <a:rPr lang="it-IT" sz="2000" b="0" dirty="0">
                <a:solidFill>
                  <a:srgbClr val="000000"/>
                </a:solidFill>
                <a:effectLst/>
              </a:rPr>
            </a:br>
            <a:r>
              <a:rPr lang="it-IT" sz="2000" b="0" dirty="0">
                <a:solidFill>
                  <a:srgbClr val="000000"/>
                </a:solidFill>
                <a:effectLst/>
              </a:rPr>
              <a:t>esalazione fumi caldaia</a:t>
            </a:r>
            <a:br>
              <a:rPr lang="it-IT" sz="2000" b="0" dirty="0">
                <a:solidFill>
                  <a:srgbClr val="000000"/>
                </a:solidFill>
                <a:effectLst/>
              </a:rPr>
            </a:br>
            <a:br>
              <a:rPr lang="it-IT" sz="2000" b="0" dirty="0">
                <a:solidFill>
                  <a:srgbClr val="000000"/>
                </a:solidFill>
                <a:effectLst/>
              </a:rPr>
            </a:br>
            <a:r>
              <a:rPr lang="it-IT" sz="2000" b="0" dirty="0">
                <a:solidFill>
                  <a:srgbClr val="000000"/>
                </a:solidFill>
                <a:effectLst/>
              </a:rPr>
              <a:t>per la sicurezza del cliente, </a:t>
            </a:r>
            <a:br>
              <a:rPr lang="it-IT" sz="2000" b="0" dirty="0">
                <a:solidFill>
                  <a:srgbClr val="000000"/>
                </a:solidFill>
                <a:effectLst/>
              </a:rPr>
            </a:br>
            <a:r>
              <a:rPr lang="it-IT" sz="2000" b="0" dirty="0">
                <a:solidFill>
                  <a:srgbClr val="000000"/>
                </a:solidFill>
                <a:effectLst/>
              </a:rPr>
              <a:t>devono essere realizzati </a:t>
            </a:r>
            <a:br>
              <a:rPr lang="it-IT" sz="2000" b="0" dirty="0">
                <a:solidFill>
                  <a:srgbClr val="000000"/>
                </a:solidFill>
                <a:effectLst/>
              </a:rPr>
            </a:br>
            <a:r>
              <a:rPr lang="it-IT" sz="2000" b="0" dirty="0">
                <a:solidFill>
                  <a:srgbClr val="000000"/>
                </a:solidFill>
                <a:effectLst/>
              </a:rPr>
              <a:t>rispettando una normativa</a:t>
            </a:r>
            <a:br>
              <a:rPr lang="it-IT" sz="2000" b="0" dirty="0">
                <a:solidFill>
                  <a:srgbClr val="000000"/>
                </a:solidFill>
                <a:effectLst/>
              </a:rPr>
            </a:br>
            <a:r>
              <a:rPr lang="it-IT" sz="2000" b="0" dirty="0">
                <a:solidFill>
                  <a:srgbClr val="000000"/>
                </a:solidFill>
                <a:effectLst/>
              </a:rPr>
              <a:t>che ne definisce le dimensioni</a:t>
            </a:r>
            <a:br>
              <a:rPr lang="it-IT" sz="2000" b="0" dirty="0">
                <a:solidFill>
                  <a:srgbClr val="000000"/>
                </a:solidFill>
                <a:effectLst/>
              </a:rPr>
            </a:br>
            <a:r>
              <a:rPr lang="it-IT" sz="2000" b="0" dirty="0">
                <a:solidFill>
                  <a:srgbClr val="000000"/>
                </a:solidFill>
                <a:effectLst/>
              </a:rPr>
              <a:t>ed il materiale di utilizzo</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1340768"/>
            <a:ext cx="3352800" cy="451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92</a:t>
            </a:fld>
            <a:endParaRPr lang="it-IT" dirty="0"/>
          </a:p>
        </p:txBody>
      </p:sp>
    </p:spTree>
    <p:extLst>
      <p:ext uri="{BB962C8B-B14F-4D97-AF65-F5344CB8AC3E}">
        <p14:creationId xmlns:p14="http://schemas.microsoft.com/office/powerpoint/2010/main" val="357458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Quando si installano canne fumarie è necessario rispettare le quote di uscita sul tetto dei comignoli</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71"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5088" y="1196752"/>
            <a:ext cx="6473825" cy="301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93</a:t>
            </a:fld>
            <a:endParaRPr lang="it-IT" dirty="0"/>
          </a:p>
        </p:txBody>
      </p:sp>
    </p:spTree>
    <p:extLst>
      <p:ext uri="{BB962C8B-B14F-4D97-AF65-F5344CB8AC3E}">
        <p14:creationId xmlns:p14="http://schemas.microsoft.com/office/powerpoint/2010/main" val="23934021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Tipologia delle apparecchiature a gas e relativa necessità di installazione per renderle sicure durante il funzionamento</a:t>
            </a:r>
            <a:br>
              <a:rPr lang="it-IT" sz="2000" b="0" dirty="0">
                <a:solidFill>
                  <a:srgbClr val="000000"/>
                </a:solidFill>
                <a:effectLst/>
              </a:rPr>
            </a:b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1124744"/>
            <a:ext cx="7883525" cy="361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94</a:t>
            </a:fld>
            <a:endParaRPr lang="it-IT" dirty="0"/>
          </a:p>
        </p:txBody>
      </p:sp>
    </p:spTree>
    <p:extLst>
      <p:ext uri="{BB962C8B-B14F-4D97-AF65-F5344CB8AC3E}">
        <p14:creationId xmlns:p14="http://schemas.microsoft.com/office/powerpoint/2010/main" val="14577606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688" y="3174753"/>
            <a:ext cx="7540625" cy="3236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ctrTitle"/>
          </p:nvPr>
        </p:nvSpPr>
        <p:spPr/>
        <p:txBody>
          <a:bodyPr/>
          <a:lstStyle/>
          <a:p>
            <a:r>
              <a:rPr lang="it-IT" sz="2000" b="0" dirty="0">
                <a:solidFill>
                  <a:srgbClr val="000000"/>
                </a:solidFill>
                <a:effectLst/>
              </a:rPr>
              <a:t>Nelle apparecchiature di TIPO A cioè senza canna fumaria, tipo stufette catalitiche si dovrà eseguire DUE fori, </a:t>
            </a:r>
            <a:br>
              <a:rPr lang="it-IT" sz="2000" b="0" dirty="0">
                <a:solidFill>
                  <a:srgbClr val="000000"/>
                </a:solidFill>
                <a:effectLst/>
              </a:rPr>
            </a:br>
            <a:r>
              <a:rPr lang="it-IT" sz="2000" b="0" dirty="0">
                <a:solidFill>
                  <a:srgbClr val="000000"/>
                </a:solidFill>
                <a:effectLst/>
              </a:rPr>
              <a:t>uno in basso di ventilazione </a:t>
            </a:r>
            <a:br>
              <a:rPr lang="it-IT" sz="2000" b="0" dirty="0">
                <a:solidFill>
                  <a:srgbClr val="000000"/>
                </a:solidFill>
                <a:effectLst/>
              </a:rPr>
            </a:br>
            <a:r>
              <a:rPr lang="it-IT" sz="2000" b="0" dirty="0">
                <a:solidFill>
                  <a:srgbClr val="000000"/>
                </a:solidFill>
                <a:effectLst/>
              </a:rPr>
              <a:t>uno in alto di aereazione</a:t>
            </a:r>
            <a:br>
              <a:rPr lang="it-IT" sz="2000" b="0" dirty="0">
                <a:solidFill>
                  <a:srgbClr val="000000"/>
                </a:solidFill>
                <a:effectLst/>
              </a:rPr>
            </a:br>
            <a:r>
              <a:rPr lang="it-IT" sz="2000" b="0" dirty="0">
                <a:solidFill>
                  <a:srgbClr val="000000"/>
                </a:solidFill>
                <a:effectLst/>
              </a:rPr>
              <a:t>dimensione del foro </a:t>
            </a:r>
            <a:r>
              <a:rPr lang="it-IT" sz="2000" u="sng" dirty="0">
                <a:solidFill>
                  <a:srgbClr val="000000"/>
                </a:solidFill>
                <a:effectLst/>
              </a:rPr>
              <a:t>6 cmq x kW </a:t>
            </a:r>
            <a:r>
              <a:rPr lang="it-IT" sz="2000" b="0" dirty="0">
                <a:solidFill>
                  <a:srgbClr val="000000"/>
                </a:solidFill>
                <a:effectLst/>
              </a:rPr>
              <a:t>installato e cioè, guardando la targhetta dell’apparecchio si legge la potenza e si moltiplica per sei</a:t>
            </a:r>
            <a:br>
              <a:rPr lang="it-IT" sz="2000" b="0" dirty="0">
                <a:solidFill>
                  <a:srgbClr val="000000"/>
                </a:solidFill>
                <a:effectLst/>
              </a:rPr>
            </a:br>
            <a:r>
              <a:rPr lang="it-IT" sz="2000" b="0" dirty="0">
                <a:solidFill>
                  <a:srgbClr val="000000"/>
                </a:solidFill>
                <a:effectLst/>
              </a:rPr>
              <a:t>e comunque </a:t>
            </a:r>
            <a:r>
              <a:rPr lang="it-IT" sz="2000" b="0" u="sng" dirty="0">
                <a:solidFill>
                  <a:srgbClr val="000000"/>
                </a:solidFill>
                <a:effectLst/>
              </a:rPr>
              <a:t>MAI</a:t>
            </a:r>
            <a:r>
              <a:rPr lang="it-IT" sz="2000" b="0" dirty="0">
                <a:solidFill>
                  <a:srgbClr val="000000"/>
                </a:solidFill>
                <a:effectLst/>
              </a:rPr>
              <a:t> inferiori a 100 cmq</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74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95</a:t>
            </a:fld>
            <a:endParaRPr lang="it-IT" dirty="0"/>
          </a:p>
        </p:txBody>
      </p:sp>
    </p:spTree>
    <p:extLst>
      <p:ext uri="{BB962C8B-B14F-4D97-AF65-F5344CB8AC3E}">
        <p14:creationId xmlns:p14="http://schemas.microsoft.com/office/powerpoint/2010/main" val="27126936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 t="31876" r="-5746"/>
          <a:stretch/>
        </p:blipFill>
        <p:spPr bwMode="auto">
          <a:xfrm>
            <a:off x="4860032" y="680684"/>
            <a:ext cx="4109145" cy="615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ctrTitle"/>
          </p:nvPr>
        </p:nvSpPr>
        <p:spPr/>
        <p:txBody>
          <a:bodyPr/>
          <a:lstStyle/>
          <a:p>
            <a:r>
              <a:rPr lang="it-IT" sz="2000" b="0" dirty="0">
                <a:solidFill>
                  <a:srgbClr val="000000"/>
                </a:solidFill>
                <a:effectLst/>
              </a:rPr>
              <a:t>Nelle apparecchiature di TIPO B,</a:t>
            </a:r>
            <a:br>
              <a:rPr lang="it-IT" sz="2000" b="0" dirty="0">
                <a:solidFill>
                  <a:srgbClr val="000000"/>
                </a:solidFill>
                <a:effectLst/>
              </a:rPr>
            </a:br>
            <a:r>
              <a:rPr lang="it-IT" sz="2000" b="0" dirty="0">
                <a:solidFill>
                  <a:srgbClr val="000000"/>
                </a:solidFill>
                <a:effectLst/>
              </a:rPr>
              <a:t> e cioè collegate alla canna fumaria,</a:t>
            </a:r>
            <a:br>
              <a:rPr lang="it-IT" sz="2000" b="0" dirty="0">
                <a:solidFill>
                  <a:srgbClr val="000000"/>
                </a:solidFill>
                <a:effectLst/>
              </a:rPr>
            </a:br>
            <a:r>
              <a:rPr lang="it-IT" sz="2000" b="0" dirty="0">
                <a:solidFill>
                  <a:srgbClr val="000000"/>
                </a:solidFill>
                <a:effectLst/>
              </a:rPr>
              <a:t> si farà solo il foro di ventilazione,</a:t>
            </a:r>
            <a:br>
              <a:rPr lang="it-IT" sz="2000" b="0" dirty="0">
                <a:solidFill>
                  <a:srgbClr val="000000"/>
                </a:solidFill>
                <a:effectLst/>
              </a:rPr>
            </a:br>
            <a:r>
              <a:rPr lang="it-IT" sz="2000" b="0" dirty="0">
                <a:solidFill>
                  <a:srgbClr val="000000"/>
                </a:solidFill>
                <a:effectLst/>
              </a:rPr>
              <a:t> sempre rispettando la formula</a:t>
            </a:r>
            <a:br>
              <a:rPr lang="it-IT" sz="2000" b="0" dirty="0">
                <a:solidFill>
                  <a:srgbClr val="000000"/>
                </a:solidFill>
                <a:effectLst/>
              </a:rPr>
            </a:br>
            <a:r>
              <a:rPr lang="it-IT" sz="2000" b="0" dirty="0">
                <a:solidFill>
                  <a:srgbClr val="000000"/>
                </a:solidFill>
                <a:effectLst/>
              </a:rPr>
              <a:t> dei </a:t>
            </a:r>
            <a:r>
              <a:rPr lang="it-IT" sz="2000" u="sng" dirty="0">
                <a:solidFill>
                  <a:srgbClr val="000000"/>
                </a:solidFill>
                <a:effectLst/>
              </a:rPr>
              <a:t>6 cmq x kW </a:t>
            </a:r>
            <a:r>
              <a:rPr lang="it-IT" sz="2000" b="0" dirty="0">
                <a:solidFill>
                  <a:srgbClr val="000000"/>
                </a:solidFill>
                <a:effectLst/>
              </a:rPr>
              <a:t>installato</a:t>
            </a:r>
            <a:br>
              <a:rPr lang="it-IT" sz="2000" b="0" dirty="0">
                <a:solidFill>
                  <a:srgbClr val="000000"/>
                </a:solidFill>
                <a:effectLst/>
              </a:rPr>
            </a:br>
            <a:r>
              <a:rPr lang="it-IT" sz="2000" b="0" dirty="0">
                <a:solidFill>
                  <a:srgbClr val="000000"/>
                </a:solidFill>
                <a:effectLst/>
              </a:rPr>
              <a:t>e comunque MAI inferiori a</a:t>
            </a:r>
            <a:br>
              <a:rPr lang="it-IT" sz="2000" b="0" dirty="0">
                <a:solidFill>
                  <a:srgbClr val="000000"/>
                </a:solidFill>
                <a:effectLst/>
              </a:rPr>
            </a:br>
            <a:r>
              <a:rPr lang="it-IT" sz="2000" b="0" dirty="0">
                <a:solidFill>
                  <a:srgbClr val="000000"/>
                </a:solidFill>
                <a:effectLst/>
              </a:rPr>
              <a:t>100 cmq.</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74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3758684"/>
            <a:ext cx="3015714" cy="28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96</a:t>
            </a:fld>
            <a:endParaRPr lang="it-IT" dirty="0"/>
          </a:p>
        </p:txBody>
      </p:sp>
    </p:spTree>
    <p:extLst>
      <p:ext uri="{BB962C8B-B14F-4D97-AF65-F5344CB8AC3E}">
        <p14:creationId xmlns:p14="http://schemas.microsoft.com/office/powerpoint/2010/main" val="9412055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C:\Users\claudio\AppData\Local\Temp\Temp1_ventilazione redi.zip\redi ventilazione_0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850" t="55960" r="14852" b="5995"/>
          <a:stretch/>
        </p:blipFill>
        <p:spPr bwMode="auto">
          <a:xfrm>
            <a:off x="4139952" y="908720"/>
            <a:ext cx="4714027" cy="324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p:cNvSpPr>
            <a:spLocks noGrp="1"/>
          </p:cNvSpPr>
          <p:nvPr>
            <p:ph type="ctrTitle"/>
          </p:nvPr>
        </p:nvSpPr>
        <p:spPr/>
        <p:txBody>
          <a:bodyPr/>
          <a:lstStyle/>
          <a:p>
            <a:br>
              <a:rPr lang="it-IT" sz="2000" b="0" dirty="0">
                <a:solidFill>
                  <a:srgbClr val="FF0000"/>
                </a:solidFill>
                <a:effectLst/>
              </a:rPr>
            </a:br>
            <a:r>
              <a:rPr lang="it-IT" sz="2000" b="0" dirty="0">
                <a:solidFill>
                  <a:srgbClr val="000000"/>
                </a:solidFill>
                <a:effectLst/>
              </a:rPr>
              <a:t>I fori di ventilazione da fare</a:t>
            </a:r>
            <a:br>
              <a:rPr lang="it-IT" sz="2000" b="0" dirty="0">
                <a:solidFill>
                  <a:srgbClr val="000000"/>
                </a:solidFill>
                <a:effectLst/>
              </a:rPr>
            </a:br>
            <a:r>
              <a:rPr lang="it-IT" sz="2000" b="0" dirty="0">
                <a:solidFill>
                  <a:srgbClr val="000000"/>
                </a:solidFill>
                <a:effectLst/>
              </a:rPr>
              <a:t>in sostanza sono di due </a:t>
            </a:r>
            <a:br>
              <a:rPr lang="it-IT" sz="2000" b="0" dirty="0">
                <a:solidFill>
                  <a:srgbClr val="000000"/>
                </a:solidFill>
                <a:effectLst/>
              </a:rPr>
            </a:br>
            <a:r>
              <a:rPr lang="it-IT" sz="2000" b="0" dirty="0">
                <a:solidFill>
                  <a:srgbClr val="000000"/>
                </a:solidFill>
                <a:effectLst/>
              </a:rPr>
              <a:t>dimensioni:</a:t>
            </a:r>
            <a:br>
              <a:rPr lang="it-IT" sz="2000" b="0" dirty="0">
                <a:solidFill>
                  <a:srgbClr val="000000"/>
                </a:solidFill>
                <a:effectLst/>
              </a:rPr>
            </a:br>
            <a:r>
              <a:rPr lang="it-IT" sz="2000" b="0" dirty="0">
                <a:solidFill>
                  <a:srgbClr val="000000"/>
                </a:solidFill>
                <a:effectLst/>
              </a:rPr>
              <a:t>Ø 125 se avete la sola cucina</a:t>
            </a:r>
            <a:br>
              <a:rPr lang="it-IT" sz="2000" b="0" dirty="0">
                <a:solidFill>
                  <a:srgbClr val="000000"/>
                </a:solidFill>
                <a:effectLst/>
              </a:rPr>
            </a:br>
            <a:r>
              <a:rPr lang="it-IT" sz="2000" b="0" dirty="0">
                <a:solidFill>
                  <a:srgbClr val="000000"/>
                </a:solidFill>
                <a:effectLst/>
              </a:rPr>
              <a:t>Ø 200 se oltre la cucina è </a:t>
            </a:r>
            <a:br>
              <a:rPr lang="it-IT" sz="2000" b="0" dirty="0">
                <a:solidFill>
                  <a:srgbClr val="000000"/>
                </a:solidFill>
                <a:effectLst/>
              </a:rPr>
            </a:br>
            <a:r>
              <a:rPr lang="it-IT" sz="2000" b="0" dirty="0">
                <a:solidFill>
                  <a:srgbClr val="000000"/>
                </a:solidFill>
                <a:effectLst/>
              </a:rPr>
              <a:t>presente una caldaia a</a:t>
            </a:r>
            <a:br>
              <a:rPr lang="it-IT" sz="2000" b="0" dirty="0">
                <a:solidFill>
                  <a:srgbClr val="000000"/>
                </a:solidFill>
                <a:effectLst/>
              </a:rPr>
            </a:br>
            <a:r>
              <a:rPr lang="it-IT" sz="2000" b="0" dirty="0">
                <a:solidFill>
                  <a:srgbClr val="000000"/>
                </a:solidFill>
                <a:effectLst/>
              </a:rPr>
              <a:t>camera aperta</a:t>
            </a:r>
            <a:br>
              <a:rPr lang="it-IT" sz="2000" b="0" dirty="0">
                <a:solidFill>
                  <a:srgbClr val="FF0000"/>
                </a:solidFill>
                <a:effectLst/>
              </a:rPr>
            </a:br>
            <a:br>
              <a:rPr lang="it-IT" sz="2000" b="0" dirty="0">
                <a:solidFill>
                  <a:srgbClr val="FF0000"/>
                </a:solidFill>
                <a:effectLst/>
              </a:rPr>
            </a:br>
            <a:br>
              <a:rPr lang="it-IT" sz="2000" b="0" dirty="0">
                <a:solidFill>
                  <a:srgbClr val="FF0000"/>
                </a:solidFill>
                <a:effectLst/>
              </a:rPr>
            </a:br>
            <a:br>
              <a:rPr lang="it-IT" sz="2000" b="0" dirty="0">
                <a:solidFill>
                  <a:srgbClr val="FF0000"/>
                </a:solidFill>
                <a:effectLst/>
              </a:rPr>
            </a:br>
            <a:br>
              <a:rPr lang="it-IT" sz="2000" b="0" dirty="0">
                <a:solidFill>
                  <a:srgbClr val="FF0000"/>
                </a:solidFill>
                <a:effectLst/>
              </a:rPr>
            </a:br>
            <a:br>
              <a:rPr lang="it-IT" sz="2000" b="0" dirty="0">
                <a:solidFill>
                  <a:srgbClr val="FF0000"/>
                </a:solidFill>
                <a:effectLst/>
              </a:rPr>
            </a:br>
            <a:br>
              <a:rPr lang="it-IT" sz="2000" b="0" dirty="0">
                <a:solidFill>
                  <a:srgbClr val="FF0000"/>
                </a:solidFill>
                <a:effectLst/>
              </a:rPr>
            </a:br>
            <a:endParaRPr lang="it-IT" sz="2000" b="0" dirty="0">
              <a:solidFill>
                <a:srgbClr val="FF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74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4" name="Picture 2" descr="C:\Users\claudio\AppData\Local\Temp\Temp1_ventilazione redi.zip\redi ventilazione_09.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849" t="77172" r="5992" b="5996"/>
          <a:stretch/>
        </p:blipFill>
        <p:spPr bwMode="auto">
          <a:xfrm>
            <a:off x="1691680" y="4526425"/>
            <a:ext cx="6874881" cy="1836000"/>
          </a:xfrm>
          <a:prstGeom prst="rect">
            <a:avLst/>
          </a:prstGeom>
          <a:noFill/>
          <a:extLst>
            <a:ext uri="{909E8E84-426E-40DD-AFC4-6F175D3DCCD1}">
              <a14:hiddenFill xmlns:a14="http://schemas.microsoft.com/office/drawing/2010/main">
                <a:solidFill>
                  <a:srgbClr val="FFFFFF"/>
                </a:solidFill>
              </a14:hiddenFill>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97</a:t>
            </a:fld>
            <a:endParaRPr lang="it-IT" dirty="0"/>
          </a:p>
        </p:txBody>
      </p:sp>
    </p:spTree>
    <p:extLst>
      <p:ext uri="{BB962C8B-B14F-4D97-AF65-F5344CB8AC3E}">
        <p14:creationId xmlns:p14="http://schemas.microsoft.com/office/powerpoint/2010/main" val="1183730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Nelle apparecchiatura di TIPO C, a camera stagna, e cioè che utilizzano aria esterna e sono stagne rispetto l’ambiente NON </a:t>
            </a:r>
            <a:br>
              <a:rPr lang="it-IT" sz="2000" b="0" dirty="0">
                <a:solidFill>
                  <a:srgbClr val="000000"/>
                </a:solidFill>
                <a:effectLst/>
              </a:rPr>
            </a:br>
            <a:r>
              <a:rPr lang="it-IT" sz="2000" b="0" dirty="0">
                <a:solidFill>
                  <a:srgbClr val="000000"/>
                </a:solidFill>
                <a:effectLst/>
              </a:rPr>
              <a:t>serve il foro di ventilazione</a:t>
            </a:r>
            <a:br>
              <a:rPr lang="it-IT" sz="2000" b="0" dirty="0">
                <a:solidFill>
                  <a:srgbClr val="000000"/>
                </a:solidFill>
                <a:effectLst/>
              </a:rPr>
            </a:br>
            <a:br>
              <a:rPr lang="it-IT" sz="2000" b="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r>
              <a:rPr lang="it-IT" sz="2000" b="0" dirty="0">
                <a:solidFill>
                  <a:srgbClr val="000000"/>
                </a:solidFill>
                <a:effectLst/>
              </a:rPr>
              <a:t>                                  a parte qualche caso è obbligatorio </a:t>
            </a:r>
            <a:r>
              <a:rPr lang="it-IT" sz="2000" b="0">
                <a:solidFill>
                  <a:srgbClr val="000000"/>
                </a:solidFill>
                <a:effectLst/>
              </a:rPr>
              <a:t>installare sempre caldaie </a:t>
            </a:r>
            <a:r>
              <a:rPr lang="it-IT" sz="2000" b="0" dirty="0">
                <a:solidFill>
                  <a:srgbClr val="000000"/>
                </a:solidFill>
                <a:effectLst/>
              </a:rPr>
              <a:t>a camera stagna</a:t>
            </a: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3928" y="2492896"/>
            <a:ext cx="4381319" cy="262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2987" y="3806896"/>
            <a:ext cx="2088000" cy="208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98</a:t>
            </a:fld>
            <a:endParaRPr lang="it-IT" dirty="0"/>
          </a:p>
        </p:txBody>
      </p:sp>
    </p:spTree>
    <p:extLst>
      <p:ext uri="{BB962C8B-B14F-4D97-AF65-F5344CB8AC3E}">
        <p14:creationId xmlns:p14="http://schemas.microsoft.com/office/powerpoint/2010/main" val="18069518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In alcuni casi, dove vi è il problema del rumore esterno (vicino autostrade o ferrovie) è possibile utilizzare delle prese aria</a:t>
            </a:r>
            <a:br>
              <a:rPr lang="it-IT" sz="2000" b="0" dirty="0">
                <a:solidFill>
                  <a:srgbClr val="000000"/>
                </a:solidFill>
                <a:effectLst/>
              </a:rPr>
            </a:br>
            <a:r>
              <a:rPr lang="it-IT" sz="2000" b="0" dirty="0">
                <a:solidFill>
                  <a:srgbClr val="000000"/>
                </a:solidFill>
                <a:effectLst/>
              </a:rPr>
              <a:t>silenziate che, lasciano libero il passaggio di aria, ma riducono</a:t>
            </a:r>
            <a:br>
              <a:rPr lang="it-IT" sz="2000" b="0" dirty="0">
                <a:solidFill>
                  <a:srgbClr val="000000"/>
                </a:solidFill>
                <a:effectLst/>
              </a:rPr>
            </a:br>
            <a:r>
              <a:rPr lang="it-IT" sz="2000" b="0" dirty="0">
                <a:solidFill>
                  <a:srgbClr val="000000"/>
                </a:solidFill>
                <a:effectLst/>
              </a:rPr>
              <a:t>il rumore di</a:t>
            </a:r>
            <a:br>
              <a:rPr lang="it-IT" sz="2000" b="0" dirty="0">
                <a:solidFill>
                  <a:srgbClr val="000000"/>
                </a:solidFill>
                <a:effectLst/>
              </a:rPr>
            </a:br>
            <a:r>
              <a:rPr lang="it-IT" sz="2000" b="0" dirty="0">
                <a:solidFill>
                  <a:srgbClr val="000000"/>
                </a:solidFill>
                <a:effectLst/>
              </a:rPr>
              <a:t>passaggio</a:t>
            </a:r>
            <a:br>
              <a:rPr lang="it-IT" sz="2000" b="0" dirty="0">
                <a:solidFill>
                  <a:srgbClr val="000000"/>
                </a:solidFill>
                <a:effectLst/>
              </a:rPr>
            </a:br>
            <a:br>
              <a:rPr lang="it-IT" sz="2000" b="0" dirty="0">
                <a:effectLst/>
              </a:rPr>
            </a:br>
            <a:br>
              <a:rPr lang="it-IT" sz="2000" b="0" dirty="0">
                <a:effectLst/>
              </a:rPr>
            </a:br>
            <a:br>
              <a:rPr lang="it-IT" sz="2000" b="0" dirty="0">
                <a:effectLst/>
              </a:rPr>
            </a:br>
            <a:br>
              <a:rPr lang="it-IT" sz="2000" b="0" dirty="0">
                <a:effectLst/>
              </a:rPr>
            </a:br>
            <a:br>
              <a:rPr lang="it-IT" sz="2000" b="0" dirty="0">
                <a:effectLst/>
              </a:rPr>
            </a:br>
            <a:br>
              <a:rPr lang="it-IT" sz="2000" b="0" dirty="0">
                <a:effectLst/>
              </a:rPr>
            </a:br>
            <a:br>
              <a:rPr lang="it-IT" sz="2000" b="0" dirty="0">
                <a:effectLst/>
              </a:rPr>
            </a:br>
            <a:br>
              <a:rPr lang="it-IT" sz="2000" b="0" dirty="0">
                <a:effectLst/>
              </a:rPr>
            </a:br>
            <a:br>
              <a:rPr lang="it-IT" sz="2000" b="0" dirty="0">
                <a:effectLst/>
              </a:rPr>
            </a:br>
            <a:br>
              <a:rPr lang="it-IT" sz="2000" b="0" dirty="0">
                <a:effectLst/>
              </a:rPr>
            </a:br>
            <a:endParaRPr lang="it-IT" sz="2000" b="0" dirty="0">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9832" y="2594837"/>
            <a:ext cx="5925986" cy="38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7623" y="3449274"/>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egnaposto numero diapositiva 8"/>
          <p:cNvSpPr>
            <a:spLocks noGrp="1"/>
          </p:cNvSpPr>
          <p:nvPr>
            <p:ph type="sldNum" sz="quarter" idx="12"/>
          </p:nvPr>
        </p:nvSpPr>
        <p:spPr/>
        <p:txBody>
          <a:bodyPr/>
          <a:lstStyle/>
          <a:p>
            <a:fld id="{C8E2E30F-CAFE-48AE-ADBF-BC7A57BE7447}" type="slidenum">
              <a:rPr lang="it-IT" smtClean="0"/>
              <a:pPr/>
              <a:t>99</a:t>
            </a:fld>
            <a:endParaRPr lang="it-IT" dirty="0"/>
          </a:p>
        </p:txBody>
      </p:sp>
    </p:spTree>
    <p:extLst>
      <p:ext uri="{BB962C8B-B14F-4D97-AF65-F5344CB8AC3E}">
        <p14:creationId xmlns:p14="http://schemas.microsoft.com/office/powerpoint/2010/main" val="4609856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            Differenza tra caldaia a camera aperta e camera stagna</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r>
              <a:rPr lang="it-IT" sz="2000" b="0" dirty="0">
                <a:solidFill>
                  <a:srgbClr val="000000"/>
                </a:solidFill>
                <a:effectLst/>
              </a:rPr>
              <a:t>no foro                                                                                                 si foro</a:t>
            </a:r>
            <a:br>
              <a:rPr lang="it-IT" sz="2000" b="0" dirty="0">
                <a:solidFill>
                  <a:srgbClr val="000000"/>
                </a:solidFill>
                <a:effectLst/>
              </a:rPr>
            </a:br>
            <a:r>
              <a:rPr lang="it-IT" sz="2000" b="0" dirty="0">
                <a:solidFill>
                  <a:srgbClr val="000000"/>
                </a:solidFill>
                <a:effectLst/>
              </a:rPr>
              <a:t>aria                                                                                                        </a:t>
            </a:r>
            <a:r>
              <a:rPr lang="it-IT" sz="2000" b="0" dirty="0" err="1">
                <a:solidFill>
                  <a:srgbClr val="000000"/>
                </a:solidFill>
                <a:effectLst/>
              </a:rPr>
              <a:t>aria</a:t>
            </a:r>
            <a:br>
              <a:rPr lang="it-IT" sz="2000" b="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r>
              <a:rPr lang="it-IT" sz="2000" b="0" dirty="0">
                <a:solidFill>
                  <a:srgbClr val="000000"/>
                </a:solidFill>
                <a:effectLst/>
              </a:rPr>
              <a:t>           aria prelevata dall’esterno              aria ambiente domestico</a:t>
            </a: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744" y="2204864"/>
            <a:ext cx="5197187"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100</a:t>
            </a:fld>
            <a:endParaRPr lang="it-IT" dirty="0"/>
          </a:p>
        </p:txBody>
      </p:sp>
    </p:spTree>
    <p:extLst>
      <p:ext uri="{BB962C8B-B14F-4D97-AF65-F5344CB8AC3E}">
        <p14:creationId xmlns:p14="http://schemas.microsoft.com/office/powerpoint/2010/main" val="39232587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NON FATE MAI DI QUESTE</a:t>
            </a:r>
            <a:br>
              <a:rPr lang="it-IT" sz="2000" b="0" dirty="0">
                <a:solidFill>
                  <a:srgbClr val="000000"/>
                </a:solidFill>
                <a:effectLst/>
              </a:rPr>
            </a:br>
            <a:r>
              <a:rPr lang="it-IT" sz="2000" b="0" dirty="0">
                <a:solidFill>
                  <a:srgbClr val="000000"/>
                </a:solidFill>
                <a:effectLst/>
              </a:rPr>
              <a:t>INSTALLAZIONI</a:t>
            </a:r>
            <a:br>
              <a:rPr lang="it-IT" sz="2000" b="0" dirty="0">
                <a:solidFill>
                  <a:srgbClr val="000000"/>
                </a:solidFill>
                <a:effectLst/>
              </a:rPr>
            </a:br>
            <a:br>
              <a:rPr lang="it-IT" sz="2000" b="0" dirty="0">
                <a:solidFill>
                  <a:srgbClr val="000000"/>
                </a:solidFill>
                <a:effectLst/>
              </a:rPr>
            </a:br>
            <a:r>
              <a:rPr lang="it-IT" sz="2000" b="0" dirty="0">
                <a:solidFill>
                  <a:srgbClr val="000000"/>
                </a:solidFill>
                <a:effectLst/>
              </a:rPr>
              <a:t>manca la mela, il </a:t>
            </a:r>
            <a:br>
              <a:rPr lang="it-IT" sz="2000" b="0" dirty="0">
                <a:solidFill>
                  <a:srgbClr val="000000"/>
                </a:solidFill>
                <a:effectLst/>
              </a:rPr>
            </a:br>
            <a:r>
              <a:rPr lang="it-IT" sz="2000" b="0" dirty="0">
                <a:solidFill>
                  <a:srgbClr val="000000"/>
                </a:solidFill>
                <a:effectLst/>
              </a:rPr>
              <a:t>bruco c’è……..</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descr="C:\Users\claudio\Desktop\idrobestialità due\Bestialita3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145" t="2462" r="14655"/>
          <a:stretch/>
        </p:blipFill>
        <p:spPr bwMode="auto">
          <a:xfrm>
            <a:off x="5004048" y="1295278"/>
            <a:ext cx="3240000" cy="5093809"/>
          </a:xfrm>
          <a:prstGeom prst="rect">
            <a:avLst/>
          </a:prstGeom>
          <a:noFill/>
          <a:extLst>
            <a:ext uri="{909E8E84-426E-40DD-AFC4-6F175D3DCCD1}">
              <a14:hiddenFill xmlns:a14="http://schemas.microsoft.com/office/drawing/2010/main">
                <a:solidFill>
                  <a:srgbClr val="FFFFFF"/>
                </a:solidFill>
              </a14:hiddenFill>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101</a:t>
            </a:fld>
            <a:endParaRPr lang="it-IT" dirty="0"/>
          </a:p>
        </p:txBody>
      </p:sp>
    </p:spTree>
    <p:extLst>
      <p:ext uri="{BB962C8B-B14F-4D97-AF65-F5344CB8AC3E}">
        <p14:creationId xmlns:p14="http://schemas.microsoft.com/office/powerpoint/2010/main" val="11665512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dirty="0">
                <a:solidFill>
                  <a:srgbClr val="000000"/>
                </a:solidFill>
                <a:effectLst/>
              </a:rPr>
              <a:t>Assolutamente</a:t>
            </a:r>
            <a:r>
              <a:rPr lang="it-IT" sz="2000" b="0" dirty="0">
                <a:solidFill>
                  <a:srgbClr val="000000"/>
                </a:solidFill>
                <a:effectLst/>
              </a:rPr>
              <a:t> da evitare la posa del tubo che richiede il taglio di un pilastro o di una canna fumaria, per porre sottotraccia il tubo del gas</a:t>
            </a:r>
            <a:br>
              <a:rPr lang="it-IT" sz="2000" b="0" dirty="0">
                <a:solidFill>
                  <a:srgbClr val="000000"/>
                </a:solidFill>
                <a:effectLst/>
              </a:rPr>
            </a:br>
            <a:r>
              <a:rPr lang="it-IT" sz="2000" b="0" dirty="0">
                <a:solidFill>
                  <a:srgbClr val="000000"/>
                </a:solidFill>
                <a:effectLst/>
              </a:rPr>
              <a:t>LA NORMA PREVEDE </a:t>
            </a:r>
            <a:r>
              <a:rPr lang="it-IT" sz="2000" b="0" dirty="0" err="1">
                <a:solidFill>
                  <a:srgbClr val="000000"/>
                </a:solidFill>
                <a:effectLst/>
              </a:rPr>
              <a:t>DI</a:t>
            </a:r>
            <a:r>
              <a:rPr lang="it-IT" sz="2000" b="0" dirty="0">
                <a:solidFill>
                  <a:srgbClr val="000000"/>
                </a:solidFill>
                <a:effectLst/>
              </a:rPr>
              <a:t> INSTALLARE IL TUBO IN ANGOLO VICINO AL PAVIMENTO </a:t>
            </a: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843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298" name="Picture 2" descr="http://www.domusderaff.com/1/images/480_0_2561299_149630.jpg"/>
          <p:cNvPicPr>
            <a:picLocks noChangeAspect="1" noChangeArrowheads="1"/>
          </p:cNvPicPr>
          <p:nvPr/>
        </p:nvPicPr>
        <p:blipFill>
          <a:blip r:embed="rId4" cstate="print"/>
          <a:srcRect/>
          <a:stretch>
            <a:fillRect/>
          </a:stretch>
        </p:blipFill>
        <p:spPr bwMode="auto">
          <a:xfrm>
            <a:off x="3779912" y="1268760"/>
            <a:ext cx="4572000" cy="3429001"/>
          </a:xfrm>
          <a:prstGeom prst="rect">
            <a:avLst/>
          </a:prstGeom>
          <a:noFill/>
        </p:spPr>
      </p:pic>
      <p:pic>
        <p:nvPicPr>
          <p:cNvPr id="6" name="Picture 3" descr="http://images-partners-tbn.google.com/images?q=tbn:ANd9GcSLpWyEmLOdmDE9SUF8TOmKEyPY4BdiLUxZu-8HfDYklXq9PdG_OhdkcPk:http://vivoinchiostro.files.wordpress.com/2014/11/wpid-semafororosso.gif">
            <a:hlinkClick r:id="rId5"/>
          </p:cNvPr>
          <p:cNvPicPr>
            <a:picLocks noChangeAspect="1" noChangeArrowheads="1"/>
          </p:cNvPicPr>
          <p:nvPr/>
        </p:nvPicPr>
        <p:blipFill>
          <a:blip r:embed="rId6" cstate="print"/>
          <a:srcRect/>
          <a:stretch>
            <a:fillRect/>
          </a:stretch>
        </p:blipFill>
        <p:spPr bwMode="auto">
          <a:xfrm>
            <a:off x="1691680" y="2204864"/>
            <a:ext cx="1228863" cy="1764000"/>
          </a:xfrm>
          <a:prstGeom prst="rect">
            <a:avLst/>
          </a:prstGeom>
          <a:noFill/>
        </p:spPr>
      </p:pic>
      <p:sp>
        <p:nvSpPr>
          <p:cNvPr id="9" name="Segnaposto numero diapositiva 8"/>
          <p:cNvSpPr>
            <a:spLocks noGrp="1"/>
          </p:cNvSpPr>
          <p:nvPr>
            <p:ph type="sldNum" sz="quarter" idx="12"/>
          </p:nvPr>
        </p:nvSpPr>
        <p:spPr/>
        <p:txBody>
          <a:bodyPr/>
          <a:lstStyle/>
          <a:p>
            <a:fld id="{C8E2E30F-CAFE-48AE-ADBF-BC7A57BE7447}" type="slidenum">
              <a:rPr lang="it-IT" smtClean="0"/>
              <a:pPr/>
              <a:t>102</a:t>
            </a:fld>
            <a:endParaRPr lang="it-IT" dirty="0"/>
          </a:p>
        </p:txBody>
      </p:sp>
    </p:spTree>
    <p:extLst>
      <p:ext uri="{BB962C8B-B14F-4D97-AF65-F5344CB8AC3E}">
        <p14:creationId xmlns:p14="http://schemas.microsoft.com/office/powerpoint/2010/main" val="38452311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2000" b="0" dirty="0">
                <a:solidFill>
                  <a:srgbClr val="000000"/>
                </a:solidFill>
                <a:effectLst/>
              </a:rPr>
              <a:t>Le tracce per le tubazioni del gas vanno eseguite in prossimità degli angoli parete/pavimento come previsto dalla norma UNICIG</a:t>
            </a: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br>
              <a:rPr lang="it-IT" sz="2000" b="0" dirty="0">
                <a:solidFill>
                  <a:srgbClr val="000000"/>
                </a:solidFill>
                <a:effectLst/>
              </a:rPr>
            </a:br>
            <a:r>
              <a:rPr lang="it-IT" sz="2000" b="0" dirty="0">
                <a:solidFill>
                  <a:srgbClr val="000000"/>
                </a:solidFill>
                <a:effectLst/>
              </a:rPr>
              <a:t>e, solo per raggiungere il punto di                                                            utilizzo, si può fare le tracce in                                                                  parete                                                                        </a:t>
            </a:r>
            <a:br>
              <a:rPr lang="it-IT" sz="2000" b="0" dirty="0">
                <a:solidFill>
                  <a:srgbClr val="000000"/>
                </a:solidFill>
                <a:effectLst/>
              </a:rPr>
            </a:br>
            <a:br>
              <a:rPr lang="it-IT" sz="2000" b="0" dirty="0">
                <a:solidFill>
                  <a:srgbClr val="000000"/>
                </a:solidFill>
                <a:effectLst/>
              </a:rPr>
            </a:br>
            <a:endParaRPr lang="it-IT" sz="2000" b="0" dirty="0">
              <a:solidFill>
                <a:srgbClr val="000000"/>
              </a:solidFill>
              <a:effectLst/>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1815302"/>
            <a:ext cx="4025394" cy="262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7034" y="3356992"/>
            <a:ext cx="3933430" cy="327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image40.jpeg"/>
          <p:cNvPicPr/>
          <p:nvPr/>
        </p:nvPicPr>
        <p:blipFill>
          <a:blip r:embed="rId5" cstate="print"/>
          <a:stretch>
            <a:fillRect/>
          </a:stretch>
        </p:blipFill>
        <p:spPr>
          <a:xfrm>
            <a:off x="6084168" y="2132856"/>
            <a:ext cx="2556000" cy="900000"/>
          </a:xfrm>
          <a:prstGeom prst="rect">
            <a:avLst/>
          </a:prstGeom>
        </p:spPr>
      </p:pic>
      <p:sp>
        <p:nvSpPr>
          <p:cNvPr id="10" name="Segnaposto numero diapositiva 9"/>
          <p:cNvSpPr>
            <a:spLocks noGrp="1"/>
          </p:cNvSpPr>
          <p:nvPr>
            <p:ph type="sldNum" sz="quarter" idx="12"/>
          </p:nvPr>
        </p:nvSpPr>
        <p:spPr/>
        <p:txBody>
          <a:bodyPr/>
          <a:lstStyle/>
          <a:p>
            <a:fld id="{C8E2E30F-CAFE-48AE-ADBF-BC7A57BE7447}" type="slidenum">
              <a:rPr lang="it-IT" smtClean="0"/>
              <a:pPr/>
              <a:t>103</a:t>
            </a:fld>
            <a:endParaRPr lang="it-IT" dirty="0"/>
          </a:p>
        </p:txBody>
      </p:sp>
    </p:spTree>
    <p:extLst>
      <p:ext uri="{BB962C8B-B14F-4D97-AF65-F5344CB8AC3E}">
        <p14:creationId xmlns:p14="http://schemas.microsoft.com/office/powerpoint/2010/main" val="276375195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sz="9600" dirty="0"/>
              <a:t>    </a:t>
            </a:r>
            <a:r>
              <a:rPr lang="it-IT" sz="6000" dirty="0">
                <a:solidFill>
                  <a:srgbClr val="FF0000"/>
                </a:solidFill>
              </a:rPr>
              <a:t>DOMANDE ?</a:t>
            </a:r>
            <a:br>
              <a:rPr lang="it-IT" sz="6000" dirty="0">
                <a:solidFill>
                  <a:srgbClr val="FF0000"/>
                </a:solidFill>
              </a:rPr>
            </a:br>
            <a:r>
              <a:rPr lang="it-IT" sz="6000" dirty="0">
                <a:solidFill>
                  <a:srgbClr val="FF0000"/>
                </a:solidFill>
              </a:rPr>
              <a:t>    </a:t>
            </a:r>
            <a:r>
              <a:rPr lang="it-IT" sz="2800" dirty="0">
                <a:solidFill>
                  <a:srgbClr val="FF0000"/>
                </a:solidFill>
              </a:rPr>
              <a:t>Capito tutto o qualcosa è sfuggito?</a:t>
            </a:r>
            <a:endParaRPr lang="it-IT" sz="6000" dirty="0">
              <a:solidFill>
                <a:srgbClr val="FF0000"/>
              </a:solidFill>
            </a:endParaRPr>
          </a:p>
        </p:txBody>
      </p:sp>
      <p:sp>
        <p:nvSpPr>
          <p:cNvPr id="3" name="Sottotitolo 2"/>
          <p:cNvSpPr>
            <a:spLocks noGrp="1"/>
          </p:cNvSpPr>
          <p:nvPr>
            <p:ph type="subTitle" idx="1"/>
          </p:nvPr>
        </p:nvSpPr>
        <p:spPr/>
        <p:txBody>
          <a:bodyPr/>
          <a:lstStyle/>
          <a:p>
            <a:pPr lvl="0"/>
            <a:r>
              <a:rPr lang="it-IT" sz="1800" b="1" dirty="0">
                <a:solidFill>
                  <a:srgbClr val="E8DED8">
                    <a:lumMod val="10000"/>
                  </a:srgbClr>
                </a:solidFill>
              </a:rPr>
              <a:t>PROGRAMMA DI SUPPORTO IDRAULICO PER OPERATORI EDILI</a:t>
            </a:r>
          </a:p>
          <a:p>
            <a:endParaRPr lang="it-IT" dirty="0"/>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35675"/>
            <a:ext cx="10429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1800" y="1268760"/>
            <a:ext cx="28575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egnaposto numero diapositiva 7"/>
          <p:cNvSpPr>
            <a:spLocks noGrp="1"/>
          </p:cNvSpPr>
          <p:nvPr>
            <p:ph type="sldNum" sz="quarter" idx="12"/>
          </p:nvPr>
        </p:nvSpPr>
        <p:spPr/>
        <p:txBody>
          <a:bodyPr/>
          <a:lstStyle/>
          <a:p>
            <a:fld id="{C8E2E30F-CAFE-48AE-ADBF-BC7A57BE7447}" type="slidenum">
              <a:rPr lang="it-IT" smtClean="0"/>
              <a:pPr/>
              <a:t>104</a:t>
            </a:fld>
            <a:endParaRPr lang="it-IT" dirty="0"/>
          </a:p>
        </p:txBody>
      </p:sp>
    </p:spTree>
    <p:extLst>
      <p:ext uri="{BB962C8B-B14F-4D97-AF65-F5344CB8AC3E}">
        <p14:creationId xmlns:p14="http://schemas.microsoft.com/office/powerpoint/2010/main" val="3281635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rme">
  <a:themeElements>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Terme">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r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317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38100" dir="8100000" rotWithShape="0">
              <a:srgbClr val="000000">
                <a:alpha val="45000"/>
              </a:srgbClr>
            </a:outerShdw>
          </a:effectLst>
        </a:effectStyle>
        <a:effectStyle>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a:effectStyle>
      </a:effectStyleLst>
      <a:bgFillStyleLst>
        <a:solidFill>
          <a:schemeClr val="phClr"/>
        </a:solidFill>
        <a:gradFill rotWithShape="1">
          <a:gsLst>
            <a:gs pos="0">
              <a:schemeClr val="phClr">
                <a:tint val="100000"/>
                <a:lumMod val="125000"/>
              </a:schemeClr>
            </a:gs>
            <a:gs pos="55000">
              <a:schemeClr val="phClr">
                <a:shade val="100000"/>
                <a:satMod val="100000"/>
                <a:lumMod val="100000"/>
              </a:schemeClr>
            </a:gs>
            <a:gs pos="100000">
              <a:schemeClr val="phClr">
                <a:shade val="90000"/>
                <a:satMod val="300000"/>
                <a:lumMod val="95000"/>
              </a:schemeClr>
            </a:gs>
          </a:gsLst>
          <a:lin ang="5400000" scaled="0"/>
        </a:gradFill>
        <a:blipFill>
          <a:blip xmlns:r="http://schemas.openxmlformats.org/officeDocument/2006/relationships" r:embed="rId1">
            <a:duotone>
              <a:schemeClr val="phClr">
                <a:shade val="80000"/>
              </a:schemeClr>
              <a:schemeClr val="phClr">
                <a:tint val="98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2.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3.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4.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5.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6.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7.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8.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9.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10.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11.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12.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13.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14.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15.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16.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17.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18.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19.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20.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21.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22.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23.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24.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25.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26.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27.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28.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29.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30.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31.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32.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33.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34.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35.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36.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37.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38.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39.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40.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41.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42.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43.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44.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45.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46.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47.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48.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49.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50.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51.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52.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53.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54.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55.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56.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57.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58.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59.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60.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61.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62.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63.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64.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65.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66.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67.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68.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69.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70.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71.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72.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73.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74.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ppt/theme/themeOverride75.xml><?xml version="1.0" encoding="utf-8"?>
<a:themeOverride xmlns:a="http://schemas.openxmlformats.org/drawingml/2006/main">
  <a:clrScheme name="Terme">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themeOverride>
</file>

<file path=docProps/app.xml><?xml version="1.0" encoding="utf-8"?>
<Properties xmlns="http://schemas.openxmlformats.org/officeDocument/2006/extended-properties" xmlns:vt="http://schemas.openxmlformats.org/officeDocument/2006/docPropsVTypes">
  <Template/>
  <TotalTime>2564</TotalTime>
  <Words>5987</Words>
  <Application>Microsoft Office PowerPoint</Application>
  <PresentationFormat>Presentazione su schermo (4:3)</PresentationFormat>
  <Paragraphs>350</Paragraphs>
  <Slides>104</Slides>
  <Notes>3</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104</vt:i4>
      </vt:variant>
    </vt:vector>
  </HeadingPairs>
  <TitlesOfParts>
    <vt:vector size="107" baseType="lpstr">
      <vt:lpstr>Arial</vt:lpstr>
      <vt:lpstr>Calibri</vt:lpstr>
      <vt:lpstr>Terme</vt:lpstr>
      <vt:lpstr>                                                                                          COME SONO FATTI E COME PORRE IN OPERA GLI IMPIANTI VISTO CON GLI OCCHI DA MURATORE           -  IDRAULICI          -  RISCALDAMENTO          -  CONDIZIONAMENTO          -  LATTONERIA           -  CANNE FUMARIE  E  GAS </vt:lpstr>
      <vt:lpstr>Impianti idraulici  tubazioni  per  acqua calda , fredda e scarichi   tipologia delle tubazioni: acciaio, rame, multistrato, ppr, pph, pvc, pe, pex  come si posano,    dimensioni dei sanitari per il bagno  distanze di rispetto prese elettriche dai punti acqua  scarichi singoli e multipli, colonne di scarico, sfiati  LIVELLO e la sua importanza</vt:lpstr>
      <vt:lpstr>Ogni impianto che va installato, ha bisogno di un supporto edile in base al lavoro da realizzare.  può essere di esecuzione tracce, fori passanti nelle pareti, ancoraggi speciali, rotture e ripristini per ricerca guasti, copertura impianti ecc. ecc.   Quando si lavora al «grezzo» la cosa più importante è il LIVELLO necessario come riferimento per la posa impianti sottotraccia e per la successiva finitura con montaggio finale delle apparecchiature nel rispetto delle quote e dimensioni previste dal progetto    </vt:lpstr>
      <vt:lpstr>Impianto idraulico sostanzialmente l’impianto idraulico è formato da due tubi  uno per l’acqua calda, l’altro per l’acqua fredda mentre l’acqua fredda raggiunge tutte le apparecchiature sanitarie, l’acqua calda ne  servirà solo alcune: bidet, lavabo, vasca, doccia e lavello cucina   la posa impianto può avvenire in due modi       TRADIZIONALE a due tubi    </vt:lpstr>
      <vt:lpstr>                                                                                    tradizionale a due tubi con doccia                        tradizionale a due tubi  con vasca   </vt:lpstr>
      <vt:lpstr>Oppure,  utilizzando nuove tipologie di materiali ,  con distribuzione a COLLETTORE             ogni utenza sarà alimentata direttamente dal collettore, con il tubo acqua fredda e acqua calda.   </vt:lpstr>
      <vt:lpstr>Quando si eseguono le tracce si deve sapere che tipo di tubazione  sarà utilizzata                                                                              se acciaio o ppr saldato per fusione si                                                                                rispetteranno  squadri ed angoli                                                                                      retti per via della rigidità                                                                                                                                                                                                    del tubo         che è fornito in verghe   </vt:lpstr>
      <vt:lpstr>Mentre  il tubo di rame ed il multistrato, che si possono acquistare in rotolo,              è possibile  eseguire delle diagonali per  abbreviare il percorso sempre nel rispetto delle logiche per una ricerca futura sottotraccia   </vt:lpstr>
      <vt:lpstr>Impianto acqua calda e fredda con tubo multistrato pinzato   in questo caso manca la  coibentazione  al tubo     a seguire verranno installate le tubazioni di scarico      </vt:lpstr>
      <vt:lpstr>            Rispetto degli squadri                                                                                                  possibili diagonali   </vt:lpstr>
      <vt:lpstr>Attenzione quando si chiudono le tracce con tubi nudi , al materiale che si utilizza in quanto si possono verificare delle corrosioni                                                       per esempio il gesso  corrode il tubo in ferro         è sempre bene che la tubazione sia  protetta  con guaina sia per coibentazione che per protezione e per dilatazione    </vt:lpstr>
      <vt:lpstr>Quando invece la posa delle tubazioni avviene interrata, la  si dovrà proteggere con sabbia e segnalarla con benda per evitare che lavori successivi danneggino il tubo          </vt:lpstr>
      <vt:lpstr>Scarichi delle apparecchiature con tubazione indipendente, ogni apparecchio ha un suo tubo dedicato                   </vt:lpstr>
      <vt:lpstr>Scarico delle apparecchiature multipla – un tubo unico raccoglie tutti gli scarichi delle varie apparecchiature               in questo caso è meglio usare un  diametro maggiore   </vt:lpstr>
      <vt:lpstr>             è da preferire il tubo singolo che rende utilizzabile l’apparecchio anche se un altro è fuori uso                             </vt:lpstr>
      <vt:lpstr>Le colonne di scarico necessitano della ventilazione,  per evitare i vuoti che porterebbero puzza  di fogna nelle abitazioni                                                                                                        camino esalatore                                                                                                                  sifone a piede di colonna</vt:lpstr>
      <vt:lpstr>                         rete di scarico separata, acque meteoriche , dalle acque reflue domestiche questo sistema offre il vantaggio di recuperare le acque piovane per essere riutilizzate in irrigazione, mentre le acque «nere» defluiranno in fogna                  </vt:lpstr>
      <vt:lpstr>Sembra inutile dirlo, ma la posa delle tubazioni di scarico, fogne comprese, deve essere  in pendenza (circa 1 cm per metro) per far defluire l’acqua nel punto basso                                                                                               ◄◄◄◄                                                                                NO PERCHE’ IN CONTROPENDENZA</vt:lpstr>
      <vt:lpstr>La posa delle tubazioni di scarico  avviene per incollaggio  previo pulizia  ed uso di colle specifiche      oppure ad innesto con or di  tenuta , sbavando e lubrificando  si favorisce l’accoppiamento tra tubo e raccordi            </vt:lpstr>
      <vt:lpstr>Abbiamo detto dell’importanza delle pendenze quando si posano le tubazioni di scarico                                                                  e delle ispezioni con tappo per interventi di                                                                            pulizia racchiusi all’interno di pozzetti                                                                                 ispezionabili           altrettanta importanza è rispettare  i collegamenti delle  fosse biologiche come indicato dalle istruzioni tra entrata e uscita delle acque reflue   </vt:lpstr>
      <vt:lpstr>                   posa di fognature esterne  con fossa biologica   </vt:lpstr>
      <vt:lpstr>È molto importante quando si realizza un bagno avere presente le dimensioni dei sanitari e gli spazi che servono per il loro utilizzo, sapere che tipo di apparecchiatura verrà installata e di che dimensione, per verificare come posizionarla per renderla accessibile.         </vt:lpstr>
      <vt:lpstr>Questo permetterà di predisporre le tracce per la posa tubazioni  acqua e scarico in funzione della disposizione delle apparecchiature e del LIVELLO segnato                   </vt:lpstr>
      <vt:lpstr>        Vi può capitare di pensare insieme al cliente come rifare il bagno per           renderlo più funzionale e moderno                                perciò bisogna sapere ingombri e misure per studiare cosa fare </vt:lpstr>
      <vt:lpstr>      Cosa succede a non rispettare le dimensioni e le misure                                       cerchiamo di evitare soluzioni simili</vt:lpstr>
      <vt:lpstr>Discorso a parte sono le misure per bagni destinati ai disabili in quanto serve lo spazio di manovra della carrozzina                   </vt:lpstr>
      <vt:lpstr>Cassette di scarico per wc e sostegno bidet sospesi                 è MOLTO importante che la muratura dei sostegni sia sicura della portata, in quanto oltre all’apparecchio stesso, deve sopportare il peso di una persona </vt:lpstr>
      <vt:lpstr>Infatti, da una buona muratura dei sostegni, dipende la riuscita del lavoro in quanto il                                                                                peso della persona sarà sostenuto dal                                                                                 blocco precedentemente murato,                                                                                  è possibile che sia previsto un mono                                                                                  blocco oppure staffe piegate in                                                                                   acciaio          a seconda della tipologia del sostegno, si dovranno prendere le dovute precauzioni e rispettare le quote tecniche rilasciate dal costruttore  </vt:lpstr>
      <vt:lpstr>Per il wc a terra con cassetta ad incasso si richiede la semplice muratura della cassetta a filo parete rispettando la quota di scarico nel wc la rete in dotazione anteriore facilita la stesura dell’intonaco a copertura    il fissaggio del wc è a terra con viti e tasselli va da se che NON DEVO aver posato tubazioni di  acqua o scarichi nella posizione  del fissaggio     </vt:lpstr>
      <vt:lpstr>                        braga wc a terra  ultimata e con scarichi  singoli collegati                 </vt:lpstr>
      <vt:lpstr>    lavorazione per sostituzione  braga wc  a terra con diramazione per altro wc                  </vt:lpstr>
      <vt:lpstr>    lavorazione per installazione braga wc a terra con possibilità che i tasselli di fissaggio del vater vadano a forare i tubi sottopavimento      è sempre bene cercare di evitare questa posa dei tubi di scarico       </vt:lpstr>
      <vt:lpstr>       può capitare di dover sostituire la braga wc nel bagno,  previo rottura del  pavimento e successivi ripristini con «cemento magro» e mattonelle                    </vt:lpstr>
      <vt:lpstr>            braga wc a terra con fessura di raccolta  tubi scarico bidet lavabo doccia                                                                                                            braga wc scarico a parete</vt:lpstr>
      <vt:lpstr>            ogni wc può avere lo scarico a parete o a terra a seconda delle necessità e come tale è necessario saperlo prima di iniziare i lavori                                                                                                       </vt:lpstr>
      <vt:lpstr>Quando all’inizio si è parlato di livello, è fondamentale nel momento in cui si utilizza scarichi doccia a pavimento, dovendo dare pendenza alle mattonelle per  far defluire l’acqua       grande cura si dovrà anche dare all’impermeabilizzazione del sottofondo su cui verranno posate le mattonelle          </vt:lpstr>
      <vt:lpstr>Molto importante è, nel prevedere l’impianto elettrico ,sapere che vi sono delle zone vietate, dove non si può murare scatole nel rispetto della norma                   questo per evitare che con il corpo bagnato si possa interferire con l’elettricità </vt:lpstr>
      <vt:lpstr>Molto importante e sapere se devo appendere scaldabagni o caldaie alle pareti in quanto il peso delle apparecchiature deve essere sostenuto senza problemi              SI  ▲                     NO ►   </vt:lpstr>
      <vt:lpstr>                                   RISULTATO FINALE                               ANDATENE FIERI, L’AVETE FATTO VOI, BRAVI </vt:lpstr>
      <vt:lpstr>                                                       e poi, soprattutto, un cliente                                                            soddisfatto  lo dice ad altri clienti                                                         che portano altro lavoro e quindi                                                        guadagno                                                            il famoso    PASSAPAROLA                                          per cui sapere parlare, conoscere   il disegno, la matematica, la tecnologia, e tutto quello  che si impara a scuola serve sempre                                                       Un oggi o un domani si potrà essere   dei bravi artigiani edili                                                         </vt:lpstr>
      <vt:lpstr>ma andiamo oltre il muro     </vt:lpstr>
      <vt:lpstr>Impianti di riscaldamento  tipologia degli impianti: a radiatori o a pavimento  distribuzione degli impianti: a due tubi, monotubo, a collettore  distanze minime per radiatori in nicchia  dilatazioni dei metalli    </vt:lpstr>
      <vt:lpstr>             gli impianti di riscaldamento tradizionali, a radiatori, necessitano di  due tubi (andata e ritorno) per alimentare il radiatore sia che nella versione a collettore                             </vt:lpstr>
      <vt:lpstr>             sia nella versione a due tubi paralleli                              </vt:lpstr>
      <vt:lpstr>             anche l’impianto «monotubo» necessita di due tubi andata e ritorno                             </vt:lpstr>
      <vt:lpstr>             in base alla tipologia dell’impianto ed al tipo di valvole scelto dall’idraulico si dovrà predisporre le tracce per la posa delle tubazioni.      Che saranno sempre due.        Andata e ritorno.                            </vt:lpstr>
      <vt:lpstr>             anche in base alla tipologia del radiatore si dovrà predisporre le tracce in funzione degli attacchi.  (andata e ritorno)                            </vt:lpstr>
      <vt:lpstr>             alcuni radiatori sono predisposti per funzionare anche con energia elettrica, per cui si dovrà eseguire una traccia dedicata per la posa del tubo corrugato di alimentazione elettrica con la scatola (503) di alloggio presa schuco ed interruttore                            </vt:lpstr>
      <vt:lpstr>             come si mura la scatola elettrica è inutile dirlo perché siete già bravi in questo…………vero?                              </vt:lpstr>
      <vt:lpstr>             il radiatore in nicchia è sempre meglio evitarlo  per via delle dispersioni termiche verso l’esterno, ma se proprio non si può  evitarlo, bisogna  rispettare delle misure minime di funzionamento e di intervento per la m manutenzione                    </vt:lpstr>
      <vt:lpstr>             il radiatore in nicchia va pensato, oltre che per le misure interne di ingombro, anche per il contesto in cui  lo si installa.  in tutti i casi , chi ha fatto  la nicchia o, chi ha fatto la  porta qualcuno  ha sbagliato                    </vt:lpstr>
      <vt:lpstr>          con la termografia si capisce il perché è sconsigliato il radiatore  in nicchia              è sempre bene coibentare il fondo della nicchia con isolate apposito</vt:lpstr>
      <vt:lpstr>             un discorso a parte sono gli impianti radianti a pavimento, dove, una volta posate tutte le tubazioni degli impianti elettrici, idraulici ecc.. Si procederà alla copertura con sottofondo piano, alla posa delle serpentine con isolante e successiva copertura con massetto porta pavimento.                            </vt:lpstr>
      <vt:lpstr>          stessa tipologia di impianto ma con isolante senza rete e preformato per la posa del tubo               </vt:lpstr>
      <vt:lpstr>             stesso principio per gli impianti a parete, dove una volta posato gli impianti in traccia, si procederà alla chiusura e alla messa in opera delle serpentine. Successivamente si intonacherà la parete in modo uniforme.                                                                      va da se che per intonacare bisogna                                                             farsi aiutare dalla rete di inforzo                </vt:lpstr>
      <vt:lpstr>             oltre al pavimento e alle pareti, gli impianti radianti possono essere installati anche a soffitto, con la variante del prefabbricato in latre di cartongesso con annegato le serpentine                             </vt:lpstr>
      <vt:lpstr>           non abbiamo inventato nulla di nuovo, già i romani riscaldavano le terme con l’impianto a pavimento………….</vt:lpstr>
      <vt:lpstr>          se ho la necessità di cercare la serpentina sottotraccia (nel caso debba forare la parete o il soffitto) farò accendere  l’impianto e, con la termocamera, si evidenzierà il percorso fatto con il tubo             </vt:lpstr>
      <vt:lpstr>             lo stesso vale per le tubazioni calde degli impianti, che prima di essere  murate devono essere protette con materiale isolate per permettere la dilatazione senza creare danni  </vt:lpstr>
      <vt:lpstr>             come per i binari del treno bisogna rispettare la posa calcolando le                                                                                dilatazioni in fase di installazione,                                                                       anche per le tubazioni calde vale   lo stesso discorso.  MAI murare il tubo senza protezione per le dilatazioni  oltretutto dove non necessita la dilatazione serve come avviso, in caso stia forando il muro o facendo delle ricerche edili, che trovo il tubo.</vt:lpstr>
      <vt:lpstr>Condizionamento  predisposizione di  una unità interna di condizionamento split   muratura della scatola di predisposizione   logica di predisposizione   scarichi e cattivi odori </vt:lpstr>
      <vt:lpstr>Predisposizione interna di uno split con scatola murata di contenimento tubi e scarico condensa  i tubi di rame  saranno posizionati sempre da sinistra verso destra per  facilitare il  successivo collegamento  dell’unità interna    </vt:lpstr>
      <vt:lpstr>Infatti tutte le unità interne di condizionamento vengono costruite con gli attacchi rivolti verso sinistra                                        ◄per cui no da destra    </vt:lpstr>
      <vt:lpstr>Prima di murare la scatola di predisposizione verificare le dimensioni dell’unità interna                                       </vt:lpstr>
      <vt:lpstr>Qui il muratore è stato troppo vicino alla cornice della porta lasciando molto spazio verso il soffitto esteticamente starà male e lo scarico condensa rischia di non scaricare bene                                      </vt:lpstr>
      <vt:lpstr>per evitare cattivi odori negli scarichi condensa possiamo utilizzare sifoni appositi che,  anche se prosciugati, eviteranno il passaggio della puzza di fogna .   È assolutamente da evitare lo scarico diretto senza sifone                                                                                          la pallina rossa fa da tappo galleggiante</vt:lpstr>
      <vt:lpstr>il fissaggio delle staffe dovrà garantire il sostegno in tutte le                                                                                     condizioni                                e il foro di passaggio tubi tra unita interna ed esterna dovrà essere realizzato con pendenza verso l’esterno per evitare infiltrazioni di acqua                               </vt:lpstr>
      <vt:lpstr>Anche perché, il fissaggio delle staffe dovrà garantire il sostegno in tutte le  condizioni,  non è sempre scontato                                                                  non serve l’inchino                                                                        a chi si avvicina                                </vt:lpstr>
      <vt:lpstr>              staffa ecologica ma possibilmente da evitare                                                                                          </vt:lpstr>
      <vt:lpstr>Lattoneria  grondaie  pluviali  materiali di utilizzo: rame, acciaio, pvc  carta catramata impermeabilizzante    </vt:lpstr>
      <vt:lpstr>Grondaie e pluviali in pvc nei colori che richiamano i materiali tradizionali lamiera zincata e rame          </vt:lpstr>
      <vt:lpstr>Grondaie e pluviali si giuntano ad innesto e si fissano con  apposite staffe sagomate indipendentemente dal tipo  di materiale        </vt:lpstr>
      <vt:lpstr>                                                                                                                                  nella lattoneria si trovano                                                                           pezzi nelle misure standard,                                                                           oppure, si faranno realizzare                                                                           appositamente per                                                                            applicazioni speciali o fuori                                                                           quota, e saranno poi                                                                           assemblati in cantiere con                                                                           sigillanti o stagnature                                                                               </vt:lpstr>
      <vt:lpstr>                                                                                                                                                                                                                                                               </vt:lpstr>
      <vt:lpstr>                                                                                                                                                                                                                                                               </vt:lpstr>
      <vt:lpstr>            Rivettatura e successiva                                       sigillatura                                                                                            stagnatura </vt:lpstr>
      <vt:lpstr>                                         pozzetto sifonato al                  termine del pluviale                  a filo del marciapiede                                                                                bandinella di raccolta acque da                                                                  due falde del tetto e comignolo          </vt:lpstr>
      <vt:lpstr> per impermeabilizzare un tetto dall’acqua o un solaio dall’umidità si stenderà, a caldo, una guina bituminosa sovrapponendola di qualche centimetro tra un foglio e l’altro                                                                                            </vt:lpstr>
      <vt:lpstr>Canne fumarie e gas  fori di ventilazione e aerazione dei locali  canne fumarie  tipologia scarico dei fumi caldaie A B C   materiali per canne fumarie: acciaio, pph  comignoli  tracce per posa tubazione gas rispetto la norna UNI CIG 7129  </vt:lpstr>
      <vt:lpstr>Se un cliente vi chiama per assemblare un caminetto a legna, si dovranno rispettare alcuni principi di funzionamento ed installazione               </vt:lpstr>
      <vt:lpstr>È severamente vietato installare caminetti nei locali dove sono installate caldaie a gas a camera aperta </vt:lpstr>
      <vt:lpstr>Durante il lavoro si dovrà predisporre una presa di aria inferiore collegata la griglia per favorire l’afflusso d’aria per la combustione e quindi aumentare il tiraggio              </vt:lpstr>
      <vt:lpstr>Nell’installare  un caminetto a legna, si dovrà tenere conto che il fumo in uscita, incontri meno ostacoli possibili, per non pregiudicare il tiraggio e di conseguenza ristagnare il fumo nell’ambiente   </vt:lpstr>
      <vt:lpstr>Assolutamente da evitare, per non compromettere il tiraggio  del caminetto, è necessario mantenere costante il Ø del tubo </vt:lpstr>
      <vt:lpstr>Se si installa una canna fumaria che attraversa un tetto in legno, si dovrà isolare il passaggio con una guaina in acciaio inox, per evitare il contatto diretto e quindi  il pericolo di incendio.  </vt:lpstr>
      <vt:lpstr>Le canne fumarie sono da realizzare con tubo in acciaio inox AISI 316 T  compresa la raccorderia e le guarnizioni di tenuta che devono resistere alle alte temperature. Se utilizzato per intubare una precedente canna in muratura è sufficiente utilizzare tubo a semplice parete, mentre se la canna è da posare in esterno, nuova, si utilizzerà la  doppia parete con coibentazione        </vt:lpstr>
      <vt:lpstr>                    Operazioni di intubamento su tetto piano è necessario operare in sicurezza ancorati con dispositivi di sicurezza </vt:lpstr>
      <vt:lpstr>Presentazione standard di PowerPoint</vt:lpstr>
      <vt:lpstr>Dovendo sostituire tutte le caldaie collegate alla vecchia canna fumaria di tipo Shunt si può, o realizzare tante canne fumarie singole a doppia parete esterne all’edificio oppure una unica singola canna fumaria ramificata più grande di diametro, dove fare confluire tutte le nuove caldaie a camera stagna a condensazione di ultima generazione raccordando in fogna lo scarico condensa.  Per realizzare questo lavoro serve che tutti i condomini siano d’accordo e contribuiscano alle spese, presentando in comune un progetto per variazione estetica della facciata.</vt:lpstr>
      <vt:lpstr>Montaggio della conversa sul tetto  è presente la fune di ancoraggio                                                                        vari componenti di una canna</vt:lpstr>
      <vt:lpstr>Una canna fumaria che non vorrei ma vedere installata…almeno da voi  </vt:lpstr>
      <vt:lpstr>Di solito al muratore vengono affidati due tipi di lavoro senza sapere come realizzarli e cioè: il foro di ventilazione aria alla cucina e la canna fumaria di esalazione fumi caldaia  per la sicurezza del cliente,  devono essere realizzati  rispettando una normativa che ne definisce le dimensioni ed il materiale di utilizzo   </vt:lpstr>
      <vt:lpstr>Quando si installano canne fumarie è necessario rispettare le quote di uscita sul tetto dei comignoli   </vt:lpstr>
      <vt:lpstr>Tipologia delle apparecchiature a gas e relativa necessità di installazione per renderle sicure durante il funzionamento  </vt:lpstr>
      <vt:lpstr>Nelle apparecchiature di TIPO A cioè senza canna fumaria, tipo stufette catalitiche si dovrà eseguire DUE fori,  uno in basso di ventilazione  uno in alto di aereazione dimensione del foro 6 cmq x kW installato e cioè, guardando la targhetta dell’apparecchio si legge la potenza e si moltiplica per sei e comunque MAI inferiori a 100 cmq           </vt:lpstr>
      <vt:lpstr>Nelle apparecchiature di TIPO B,  e cioè collegate alla canna fumaria,  si farà solo il foro di ventilazione,  sempre rispettando la formula  dei 6 cmq x kW installato e comunque MAI inferiori a 100 cmq.         </vt:lpstr>
      <vt:lpstr> I fori di ventilazione da fare in sostanza sono di due  dimensioni: Ø 125 se avete la sola cucina Ø 200 se oltre la cucina è  presente una caldaia a camera aperta       </vt:lpstr>
      <vt:lpstr>Nelle apparecchiatura di TIPO C, a camera stagna, e cioè che utilizzano aria esterna e sono stagne rispetto l’ambiente NON  serve il foro di ventilazione                                              a parte qualche caso è obbligatorio installare sempre caldaie a camera stagna</vt:lpstr>
      <vt:lpstr>In alcuni casi, dove vi è il problema del rumore esterno (vicino autostrade o ferrovie) è possibile utilizzare delle prese aria silenziate che, lasciano libero il passaggio di aria, ma riducono il rumore di passaggio           </vt:lpstr>
      <vt:lpstr>            Differenza tra caldaia a camera aperta e camera stagna      no foro                                                                                                 si foro aria                                                                                                        aria                  aria prelevata dall’esterno              aria ambiente domestico</vt:lpstr>
      <vt:lpstr>NON FATE MAI DI QUESTE INSTALLAZIONI  manca la mela, il  bruco c’è……..         </vt:lpstr>
      <vt:lpstr>Assolutamente da evitare la posa del tubo che richiede il taglio di un pilastro o di una canna fumaria, per porre sottotraccia il tubo del gas LA NORMA PREVEDE DI INSTALLARE IL TUBO IN ANGOLO VICINO AL PAVIMENTO </vt:lpstr>
      <vt:lpstr>Le tracce per le tubazioni del gas vanno eseguite in prossimità degli angoli parete/pavimento come previsto dalla norma UNICIG           e, solo per raggiungere il punto di                                                            utilizzo, si può fare le tracce in                                                                  parete                                                                          </vt:lpstr>
      <vt:lpstr>    DOMANDE ?     Capito tutto o qualcosa è sfuggito?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claudio</dc:creator>
  <cp:lastModifiedBy>claudio tagliavini</cp:lastModifiedBy>
  <cp:revision>247</cp:revision>
  <cp:lastPrinted>2015-01-09T08:29:42Z</cp:lastPrinted>
  <dcterms:created xsi:type="dcterms:W3CDTF">2015-01-08T08:09:46Z</dcterms:created>
  <dcterms:modified xsi:type="dcterms:W3CDTF">2024-08-09T14:50:54Z</dcterms:modified>
</cp:coreProperties>
</file>